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340" r:id="rId3"/>
    <p:sldId id="293" r:id="rId4"/>
    <p:sldId id="294" r:id="rId5"/>
    <p:sldId id="348" r:id="rId6"/>
    <p:sldId id="351" r:id="rId7"/>
    <p:sldId id="373" r:id="rId8"/>
    <p:sldId id="350" r:id="rId9"/>
    <p:sldId id="372" r:id="rId10"/>
    <p:sldId id="357" r:id="rId11"/>
    <p:sldId id="363" r:id="rId12"/>
    <p:sldId id="375" r:id="rId13"/>
    <p:sldId id="371" r:id="rId14"/>
    <p:sldId id="367" r:id="rId15"/>
    <p:sldId id="374" r:id="rId16"/>
    <p:sldId id="370"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gebruiker" initials="MO" lastIdx="6" clrIdx="0">
    <p:extLst>
      <p:ext uri="{19B8F6BF-5375-455C-9EA6-DF929625EA0E}">
        <p15:presenceInfo xmlns:p15="http://schemas.microsoft.com/office/powerpoint/2012/main" userId="Microsoft Office-gebrui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3839" autoAdjust="0"/>
  </p:normalViewPr>
  <p:slideViewPr>
    <p:cSldViewPr>
      <p:cViewPr varScale="1">
        <p:scale>
          <a:sx n="82" d="100"/>
          <a:sy n="82" d="100"/>
        </p:scale>
        <p:origin x="917"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notesMaster" Target="notesMasters/notesMaster1.xml" /><Relationship Id="rId3" Type="http://schemas.openxmlformats.org/officeDocument/2006/relationships/slide" Target="slides/slide1.xml" /><Relationship Id="rId21"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commentAuthors" Target="commentAuthor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handoutMaster" Target="handoutMasters/handout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viewProps" Target="viewProps.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07T13:19:31.391" idx="1">
    <p:pos x="10" y="10"/>
    <p:text/>
    <p:extLst>
      <p:ext uri="{C676402C-5697-4E1C-873F-D02D1690AC5C}">
        <p15:threadingInfo xmlns:p15="http://schemas.microsoft.com/office/powerpoint/2012/main" timeZoneBias="-120"/>
      </p:ext>
    </p:extLst>
  </p:cm>
  <p:cm authorId="1" dt="2022-10-07T13:19:37.862" idx="2">
    <p:pos x="5316" y="1027"/>
    <p:text>zoveel</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3ED714-D6AB-4FD2-903A-BA3288508713}" type="datetimeFigureOut">
              <a:rPr lang="nl-NL" smtClean="0"/>
              <a:pPr/>
              <a:t>7-4-2023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A02AEB-D544-41EF-ABEC-383841D5843B}" type="slidenum">
              <a:rPr lang="nl-NL" smtClean="0"/>
              <a:pPr/>
              <a:t>‹nr.›</a:t>
            </a:fld>
            <a:endParaRPr lang="nl-NL"/>
          </a:p>
        </p:txBody>
      </p:sp>
    </p:spTree>
    <p:extLst>
      <p:ext uri="{BB962C8B-B14F-4D97-AF65-F5344CB8AC3E}">
        <p14:creationId xmlns:p14="http://schemas.microsoft.com/office/powerpoint/2010/main" val="3996235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6A27E-11C9-4BFA-8983-3CB7CA7EBFF4}" type="datetimeFigureOut">
              <a:rPr lang="nl-NL" smtClean="0"/>
              <a:pPr/>
              <a:t>7-4-2023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46BC9-5744-4A31-85B1-B96E6D6C4B23}" type="slidenum">
              <a:rPr lang="nl-NL" smtClean="0"/>
              <a:pPr/>
              <a:t>‹nr.›</a:t>
            </a:fld>
            <a:endParaRPr lang="nl-NL"/>
          </a:p>
        </p:txBody>
      </p:sp>
    </p:spTree>
    <p:extLst>
      <p:ext uri="{BB962C8B-B14F-4D97-AF65-F5344CB8AC3E}">
        <p14:creationId xmlns:p14="http://schemas.microsoft.com/office/powerpoint/2010/main" val="130657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Calibri" pitchFamily="34" charset="0"/>
              <a:ea typeface="ＭＳ Ｐゴシック" pitchFamily="34" charset="-128"/>
            </a:endParaRPr>
          </a:p>
        </p:txBody>
      </p:sp>
    </p:spTree>
    <p:extLst>
      <p:ext uri="{BB962C8B-B14F-4D97-AF65-F5344CB8AC3E}">
        <p14:creationId xmlns:p14="http://schemas.microsoft.com/office/powerpoint/2010/main" val="331259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96946BC9-5744-4A31-85B1-B96E6D6C4B23}" type="slidenum">
              <a:rPr lang="nl-NL" smtClean="0"/>
              <a:pPr/>
              <a:t>15</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rgbClr val="92D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p>
            <a:fld id="{2FFF5740-DBF7-44AD-8A2A-E595EF1A6768}" type="datetimeFigureOut">
              <a:rPr lang="nl-NL" smtClean="0"/>
              <a:pPr/>
              <a:t>7-4-2023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DD13491-7B5E-4400-AB7C-344B8938541F}" type="slidenum">
              <a:rPr lang="nl-NL" smtClean="0"/>
              <a:pPr/>
              <a:t>‹nr.›</a:t>
            </a:fld>
            <a:endParaRPr lang="nl-NL"/>
          </a:p>
        </p:txBody>
      </p:sp>
    </p:spTree>
    <p:extLst>
      <p:ext uri="{BB962C8B-B14F-4D97-AF65-F5344CB8AC3E}">
        <p14:creationId xmlns:p14="http://schemas.microsoft.com/office/powerpoint/2010/main" val="86206860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FFF5740-DBF7-44AD-8A2A-E595EF1A6768}" type="datetimeFigureOut">
              <a:rPr lang="nl-NL" smtClean="0"/>
              <a:pPr/>
              <a:t>7-4-2023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DD13491-7B5E-4400-AB7C-344B8938541F}" type="slidenum">
              <a:rPr lang="nl-NL" smtClean="0"/>
              <a:pPr/>
              <a:t>‹nr.›</a:t>
            </a:fld>
            <a:endParaRPr lang="nl-NL"/>
          </a:p>
        </p:txBody>
      </p:sp>
    </p:spTree>
    <p:extLst>
      <p:ext uri="{BB962C8B-B14F-4D97-AF65-F5344CB8AC3E}">
        <p14:creationId xmlns:p14="http://schemas.microsoft.com/office/powerpoint/2010/main" val="49756340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FFF5740-DBF7-44AD-8A2A-E595EF1A6768}" type="datetimeFigureOut">
              <a:rPr lang="nl-NL" smtClean="0"/>
              <a:pPr/>
              <a:t>7-4-2023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DD13491-7B5E-4400-AB7C-344B8938541F}" type="slidenum">
              <a:rPr lang="nl-NL" smtClean="0"/>
              <a:pPr/>
              <a:t>‹nr.›</a:t>
            </a:fld>
            <a:endParaRPr lang="nl-NL"/>
          </a:p>
        </p:txBody>
      </p:sp>
    </p:spTree>
    <p:extLst>
      <p:ext uri="{BB962C8B-B14F-4D97-AF65-F5344CB8AC3E}">
        <p14:creationId xmlns:p14="http://schemas.microsoft.com/office/powerpoint/2010/main" val="33504565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rgbClr val="92D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255835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marL="342900" indent="-342900">
              <a:buFontTx/>
              <a:buBlip>
                <a:blip r:embed="rId2"/>
              </a:buBlip>
              <a:defRPr sz="2800"/>
            </a:lvl1pPr>
            <a:lvl2pPr marL="742950" indent="-285750">
              <a:buFontTx/>
              <a:buBlip>
                <a:blip r:embed="rId2"/>
              </a:buBlip>
              <a:defRPr sz="2600"/>
            </a:lvl2pPr>
            <a:lvl3pPr marL="1143000" indent="-228600">
              <a:buFontTx/>
              <a:buBlip>
                <a:blip r:embed="rId2"/>
              </a:buBlip>
              <a:defRPr/>
            </a:lvl3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364072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945934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429306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606067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599795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0026886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48384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marL="342900" indent="-342900">
              <a:buFontTx/>
              <a:buBlip>
                <a:blip r:embed="rId2"/>
              </a:buBlip>
              <a:defRPr sz="2800"/>
            </a:lvl1pPr>
            <a:lvl2pPr marL="742950" indent="-285750">
              <a:buFontTx/>
              <a:buBlip>
                <a:blip r:embed="rId2"/>
              </a:buBlip>
              <a:defRPr sz="2600"/>
            </a:lvl2pPr>
            <a:lvl3pPr marL="1143000" indent="-228600">
              <a:buFontTx/>
              <a:buBlip>
                <a:blip r:embed="rId2"/>
              </a:buBlip>
              <a:defRPr/>
            </a:lvl3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2FFF5740-DBF7-44AD-8A2A-E595EF1A6768}" type="datetimeFigureOut">
              <a:rPr lang="nl-NL" smtClean="0"/>
              <a:pPr/>
              <a:t>7-4-2023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DD13491-7B5E-4400-AB7C-344B8938541F}" type="slidenum">
              <a:rPr lang="nl-NL" smtClean="0"/>
              <a:pPr/>
              <a:t>‹nr.›</a:t>
            </a:fld>
            <a:endParaRPr lang="nl-NL"/>
          </a:p>
        </p:txBody>
      </p:sp>
    </p:spTree>
    <p:extLst>
      <p:ext uri="{BB962C8B-B14F-4D97-AF65-F5344CB8AC3E}">
        <p14:creationId xmlns:p14="http://schemas.microsoft.com/office/powerpoint/2010/main" val="157891952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035891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260192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330041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FFF5740-DBF7-44AD-8A2A-E595EF1A6768}" type="datetimeFigureOut">
              <a:rPr lang="nl-NL" smtClean="0"/>
              <a:pPr/>
              <a:t>7-4-2023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DD13491-7B5E-4400-AB7C-344B8938541F}" type="slidenum">
              <a:rPr lang="nl-NL" smtClean="0"/>
              <a:pPr/>
              <a:t>‹nr.›</a:t>
            </a:fld>
            <a:endParaRPr lang="nl-NL"/>
          </a:p>
        </p:txBody>
      </p:sp>
    </p:spTree>
    <p:extLst>
      <p:ext uri="{BB962C8B-B14F-4D97-AF65-F5344CB8AC3E}">
        <p14:creationId xmlns:p14="http://schemas.microsoft.com/office/powerpoint/2010/main" val="212434863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FFF5740-DBF7-44AD-8A2A-E595EF1A6768}" type="datetimeFigureOut">
              <a:rPr lang="nl-NL" smtClean="0"/>
              <a:pPr/>
              <a:t>7-4-2023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DD13491-7B5E-4400-AB7C-344B8938541F}" type="slidenum">
              <a:rPr lang="nl-NL" smtClean="0"/>
              <a:pPr/>
              <a:t>‹nr.›</a:t>
            </a:fld>
            <a:endParaRPr lang="nl-NL"/>
          </a:p>
        </p:txBody>
      </p:sp>
    </p:spTree>
    <p:extLst>
      <p:ext uri="{BB962C8B-B14F-4D97-AF65-F5344CB8AC3E}">
        <p14:creationId xmlns:p14="http://schemas.microsoft.com/office/powerpoint/2010/main" val="418030352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FFF5740-DBF7-44AD-8A2A-E595EF1A6768}" type="datetimeFigureOut">
              <a:rPr lang="nl-NL" smtClean="0"/>
              <a:pPr/>
              <a:t>7-4-2023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DD13491-7B5E-4400-AB7C-344B8938541F}" type="slidenum">
              <a:rPr lang="nl-NL" smtClean="0"/>
              <a:pPr/>
              <a:t>‹nr.›</a:t>
            </a:fld>
            <a:endParaRPr lang="nl-NL"/>
          </a:p>
        </p:txBody>
      </p:sp>
    </p:spTree>
    <p:extLst>
      <p:ext uri="{BB962C8B-B14F-4D97-AF65-F5344CB8AC3E}">
        <p14:creationId xmlns:p14="http://schemas.microsoft.com/office/powerpoint/2010/main" val="391951606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FFF5740-DBF7-44AD-8A2A-E595EF1A6768}" type="datetimeFigureOut">
              <a:rPr lang="nl-NL" smtClean="0"/>
              <a:pPr/>
              <a:t>7-4-2023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DD13491-7B5E-4400-AB7C-344B8938541F}" type="slidenum">
              <a:rPr lang="nl-NL" smtClean="0"/>
              <a:pPr/>
              <a:t>‹nr.›</a:t>
            </a:fld>
            <a:endParaRPr lang="nl-NL"/>
          </a:p>
        </p:txBody>
      </p:sp>
    </p:spTree>
    <p:extLst>
      <p:ext uri="{BB962C8B-B14F-4D97-AF65-F5344CB8AC3E}">
        <p14:creationId xmlns:p14="http://schemas.microsoft.com/office/powerpoint/2010/main" val="169782493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FFF5740-DBF7-44AD-8A2A-E595EF1A6768}" type="datetimeFigureOut">
              <a:rPr lang="nl-NL" smtClean="0"/>
              <a:pPr/>
              <a:t>7-4-2023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DD13491-7B5E-4400-AB7C-344B8938541F}" type="slidenum">
              <a:rPr lang="nl-NL" smtClean="0"/>
              <a:pPr/>
              <a:t>‹nr.›</a:t>
            </a:fld>
            <a:endParaRPr lang="nl-NL"/>
          </a:p>
        </p:txBody>
      </p:sp>
    </p:spTree>
    <p:extLst>
      <p:ext uri="{BB962C8B-B14F-4D97-AF65-F5344CB8AC3E}">
        <p14:creationId xmlns:p14="http://schemas.microsoft.com/office/powerpoint/2010/main" val="257733665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FFF5740-DBF7-44AD-8A2A-E595EF1A6768}" type="datetimeFigureOut">
              <a:rPr lang="nl-NL" smtClean="0"/>
              <a:pPr/>
              <a:t>7-4-2023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DD13491-7B5E-4400-AB7C-344B8938541F}" type="slidenum">
              <a:rPr lang="nl-NL" smtClean="0"/>
              <a:pPr/>
              <a:t>‹nr.›</a:t>
            </a:fld>
            <a:endParaRPr lang="nl-NL"/>
          </a:p>
        </p:txBody>
      </p:sp>
    </p:spTree>
    <p:extLst>
      <p:ext uri="{BB962C8B-B14F-4D97-AF65-F5344CB8AC3E}">
        <p14:creationId xmlns:p14="http://schemas.microsoft.com/office/powerpoint/2010/main" val="305615844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FFF5740-DBF7-44AD-8A2A-E595EF1A6768}" type="datetimeFigureOut">
              <a:rPr lang="nl-NL" smtClean="0"/>
              <a:pPr/>
              <a:t>7-4-2023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DD13491-7B5E-4400-AB7C-344B8938541F}" type="slidenum">
              <a:rPr lang="nl-NL" smtClean="0"/>
              <a:pPr/>
              <a:t>‹nr.›</a:t>
            </a:fld>
            <a:endParaRPr lang="nl-NL"/>
          </a:p>
        </p:txBody>
      </p:sp>
    </p:spTree>
    <p:extLst>
      <p:ext uri="{BB962C8B-B14F-4D97-AF65-F5344CB8AC3E}">
        <p14:creationId xmlns:p14="http://schemas.microsoft.com/office/powerpoint/2010/main" val="86966243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jpe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F5740-DBF7-44AD-8A2A-E595EF1A6768}" type="datetimeFigureOut">
              <a:rPr lang="nl-NL" smtClean="0"/>
              <a:pPr/>
              <a:t>7-4-2023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13491-7B5E-4400-AB7C-344B8938541F}" type="slidenum">
              <a:rPr lang="nl-NL" smtClean="0"/>
              <a:pPr/>
              <a:t>‹nr.›</a:t>
            </a:fld>
            <a:endParaRPr lang="nl-NL"/>
          </a:p>
        </p:txBody>
      </p:sp>
      <p:pic>
        <p:nvPicPr>
          <p:cNvPr id="1026" name="Picture 2" descr="O:\33 - BIG Challenge\Presentatie\Big Challenge PP Ernie3.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
            <a:ext cx="9144000"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585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l" defTabSz="914400" rtl="0" eaLnBrk="1" latinLnBrk="0" hangingPunct="1">
        <a:spcBef>
          <a:spcPct val="0"/>
        </a:spcBef>
        <a:buNone/>
        <a:defRPr sz="44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F5740-DBF7-44AD-8A2A-E595EF1A6768}" type="datetimeFigureOut">
              <a:rPr lang="nl-NL" smtClean="0">
                <a:solidFill>
                  <a:prstClr val="black">
                    <a:tint val="75000"/>
                  </a:prstClr>
                </a:solidFill>
              </a:rPr>
              <a:pPr/>
              <a:t>7-4-2023</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13491-7B5E-4400-AB7C-344B8938541F}" type="slidenum">
              <a:rPr lang="nl-NL" smtClean="0">
                <a:solidFill>
                  <a:prstClr val="black">
                    <a:tint val="75000"/>
                  </a:prstClr>
                </a:solidFill>
              </a:rPr>
              <a:pPr/>
              <a:t>‹nr.›</a:t>
            </a:fld>
            <a:endParaRPr lang="nl-NL">
              <a:solidFill>
                <a:prstClr val="black">
                  <a:tint val="75000"/>
                </a:prstClr>
              </a:solidFill>
            </a:endParaRPr>
          </a:p>
        </p:txBody>
      </p:sp>
      <p:pic>
        <p:nvPicPr>
          <p:cNvPr id="1026" name="Picture 2" descr="O:\33 - BIG Challenge\Presentatie\Big Challenge PP Ernie3.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
            <a:ext cx="9144000"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109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spcBef>
          <a:spcPct val="0"/>
        </a:spcBef>
        <a:buNone/>
        <a:defRPr sz="44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hyperlink" Target="http://www.opgevenisgeenoptie.nl/" TargetMode="External" /><Relationship Id="rId2" Type="http://schemas.openxmlformats.org/officeDocument/2006/relationships/hyperlink" Target="http://www.bigchallenge.eu/" TargetMode="Externa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hyperlink" Target="https://www.youtube.com/watch?v=-v2wBojDJ8w" TargetMode="External" /><Relationship Id="rId1" Type="http://schemas.openxmlformats.org/officeDocument/2006/relationships/slideLayout" Target="../slideLayouts/slideLayout2.xml" /><Relationship Id="rId4" Type="http://schemas.openxmlformats.org/officeDocument/2006/relationships/comments" Target="../comments/comment1.xml"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image" Target="../media/image7.png" /></Relationships>
</file>

<file path=ppt/slides/_rels/slide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4512" y="3717032"/>
            <a:ext cx="1979712" cy="2687195"/>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548680"/>
            <a:ext cx="6689188" cy="4072781"/>
          </a:xfrm>
          <a:prstGeom prst="rect">
            <a:avLst/>
          </a:prstGeom>
        </p:spPr>
      </p:pic>
      <p:sp>
        <p:nvSpPr>
          <p:cNvPr id="5" name="Rechthoek 5"/>
          <p:cNvSpPr>
            <a:spLocks noChangeArrowheads="1"/>
          </p:cNvSpPr>
          <p:nvPr/>
        </p:nvSpPr>
        <p:spPr bwMode="auto">
          <a:xfrm>
            <a:off x="267307" y="4509120"/>
            <a:ext cx="5617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nl-NL" altLang="nl-NL" sz="3200" dirty="0"/>
              <a:t>Samen bergen overwinnen</a:t>
            </a:r>
            <a:endParaRPr lang="nl-NL" altLang="nl-NL" sz="2400" dirty="0"/>
          </a:p>
          <a:p>
            <a:pPr eaLnBrk="1" hangingPunct="1"/>
            <a:endParaRPr lang="nl-NL" altLang="nl-NL" sz="2400" dirty="0"/>
          </a:p>
          <a:p>
            <a:pPr eaLnBrk="1" hangingPunct="1"/>
            <a:endParaRPr lang="nl-NL" altLang="nl-NL" sz="2400" dirty="0"/>
          </a:p>
        </p:txBody>
      </p:sp>
      <p:sp>
        <p:nvSpPr>
          <p:cNvPr id="6" name="Tekstvak 5"/>
          <p:cNvSpPr txBox="1"/>
          <p:nvPr/>
        </p:nvSpPr>
        <p:spPr>
          <a:xfrm>
            <a:off x="899592" y="5661248"/>
            <a:ext cx="1584176" cy="646331"/>
          </a:xfrm>
          <a:prstGeom prst="rect">
            <a:avLst/>
          </a:prstGeom>
          <a:noFill/>
        </p:spPr>
        <p:txBody>
          <a:bodyPr wrap="square" rtlCol="0">
            <a:spAutoFit/>
          </a:bodyPr>
          <a:lstStyle/>
          <a:p>
            <a:r>
              <a:rPr lang="nl-NL" dirty="0"/>
              <a:t>Versie </a:t>
            </a:r>
          </a:p>
          <a:p>
            <a:r>
              <a:rPr lang="nl-NL" dirty="0"/>
              <a:t>Okt. 2022</a:t>
            </a:r>
          </a:p>
        </p:txBody>
      </p:sp>
    </p:spTree>
    <p:extLst>
      <p:ext uri="{BB962C8B-B14F-4D97-AF65-F5344CB8AC3E}">
        <p14:creationId xmlns:p14="http://schemas.microsoft.com/office/powerpoint/2010/main" val="18369435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Voorwaarden voor bedrijventeam</a:t>
            </a:r>
            <a:endParaRPr lang="en-GB" dirty="0"/>
          </a:p>
        </p:txBody>
      </p:sp>
      <p:sp>
        <p:nvSpPr>
          <p:cNvPr id="3" name="Tijdelijke aanduiding voor inhoud 2"/>
          <p:cNvSpPr>
            <a:spLocks noGrp="1"/>
          </p:cNvSpPr>
          <p:nvPr>
            <p:ph idx="1"/>
          </p:nvPr>
        </p:nvSpPr>
        <p:spPr>
          <a:xfrm>
            <a:off x="479304" y="1446255"/>
            <a:ext cx="8229600" cy="4525963"/>
          </a:xfrm>
        </p:spPr>
        <p:txBody>
          <a:bodyPr>
            <a:noAutofit/>
          </a:bodyPr>
          <a:lstStyle/>
          <a:p>
            <a:r>
              <a:rPr lang="nl-NL" sz="2600" dirty="0"/>
              <a:t>Team bestaat uit minimaal 2 en maximaal 10 fietsers/runners die deelnemen aan Alpe d’HuZes</a:t>
            </a:r>
          </a:p>
          <a:p>
            <a:r>
              <a:rPr lang="nl-NL" sz="2600" dirty="0"/>
              <a:t>Elk team heeft 1 teamcaptain die tijd heeft om zijn/haar team te begeleiden</a:t>
            </a:r>
          </a:p>
          <a:p>
            <a:r>
              <a:rPr lang="nl-NL" sz="2600" dirty="0"/>
              <a:t>Teamcaptain is teamlid maar hoeft niet zelf te fietsen / lopen</a:t>
            </a:r>
          </a:p>
          <a:p>
            <a:r>
              <a:rPr lang="nl-NL" sz="2600" dirty="0"/>
              <a:t>Inschrijfgeld (€ 2.500 per team, excl. btw)</a:t>
            </a:r>
          </a:p>
          <a:p>
            <a:r>
              <a:rPr lang="nl-NL" sz="2600" dirty="0"/>
              <a:t>Bijdrage aan 1 trainingsbijeenkomst</a:t>
            </a:r>
            <a:endParaRPr lang="en-GB" sz="26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D0888E1-A9D7-329C-AB11-4125D01759E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3429000"/>
            <a:ext cx="8712968" cy="2880321"/>
          </a:xfrm>
        </p:spPr>
      </p:pic>
      <p:pic>
        <p:nvPicPr>
          <p:cNvPr id="7" name="Afbeelding 6">
            <a:extLst>
              <a:ext uri="{FF2B5EF4-FFF2-40B4-BE49-F238E27FC236}">
                <a16:creationId xmlns:a16="http://schemas.microsoft.com/office/drawing/2014/main" id="{EB60404E-D8E8-8D4C-27F1-15D66FAE9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39"/>
            <a:ext cx="8712968" cy="3075165"/>
          </a:xfrm>
          <a:prstGeom prst="rect">
            <a:avLst/>
          </a:prstGeom>
        </p:spPr>
      </p:pic>
    </p:spTree>
    <p:extLst>
      <p:ext uri="{BB962C8B-B14F-4D97-AF65-F5344CB8AC3E}">
        <p14:creationId xmlns:p14="http://schemas.microsoft.com/office/powerpoint/2010/main" val="157316664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Belangrijke data</a:t>
            </a:r>
          </a:p>
        </p:txBody>
      </p:sp>
      <p:sp>
        <p:nvSpPr>
          <p:cNvPr id="3" name="Tijdelijke aanduiding voor inhoud 2"/>
          <p:cNvSpPr>
            <a:spLocks noGrp="1"/>
          </p:cNvSpPr>
          <p:nvPr>
            <p:ph idx="1"/>
          </p:nvPr>
        </p:nvSpPr>
        <p:spPr>
          <a:xfrm>
            <a:off x="457200" y="1600200"/>
            <a:ext cx="8686800" cy="4525963"/>
          </a:xfrm>
        </p:spPr>
        <p:txBody>
          <a:bodyPr/>
          <a:lstStyle/>
          <a:p>
            <a:r>
              <a:rPr lang="nl-NL" dirty="0"/>
              <a:t>5 november: aftrapbijeenkomst BIG Challenge</a:t>
            </a:r>
          </a:p>
          <a:p>
            <a:r>
              <a:rPr lang="nl-NL" dirty="0"/>
              <a:t>5 november: eerste bijeenkomst </a:t>
            </a:r>
            <a:r>
              <a:rPr lang="nl-NL" dirty="0" err="1"/>
              <a:t>Alpe</a:t>
            </a:r>
            <a:r>
              <a:rPr lang="nl-NL" dirty="0"/>
              <a:t> </a:t>
            </a:r>
            <a:r>
              <a:rPr lang="nl-NL" dirty="0" err="1"/>
              <a:t>d’HuZes</a:t>
            </a:r>
            <a:endParaRPr lang="nl-NL" dirty="0"/>
          </a:p>
          <a:p>
            <a:r>
              <a:rPr lang="nl-NL" dirty="0"/>
              <a:t>Februari : informatie avond + delen sponsor-initiatieven</a:t>
            </a:r>
          </a:p>
          <a:p>
            <a:r>
              <a:rPr lang="nl-NL" dirty="0"/>
              <a:t>Maart : training in Midden/Noord-Nederland</a:t>
            </a:r>
          </a:p>
          <a:p>
            <a:r>
              <a:rPr lang="nl-NL" dirty="0"/>
              <a:t>April : training Zuid-Nederland</a:t>
            </a:r>
          </a:p>
          <a:p>
            <a:r>
              <a:rPr lang="nl-NL" dirty="0"/>
              <a:t>Mei : training Eifel en Ardennen</a:t>
            </a:r>
          </a:p>
          <a:p>
            <a:r>
              <a:rPr lang="nl-NL" dirty="0"/>
              <a:t>31 mei: </a:t>
            </a:r>
            <a:r>
              <a:rPr lang="nl-NL" dirty="0" err="1"/>
              <a:t>Alpe</a:t>
            </a:r>
            <a:r>
              <a:rPr lang="nl-NL" dirty="0"/>
              <a:t> </a:t>
            </a:r>
            <a:r>
              <a:rPr lang="nl-NL" dirty="0" err="1"/>
              <a:t>d’HuZus</a:t>
            </a:r>
            <a:endParaRPr lang="nl-NL" dirty="0"/>
          </a:p>
          <a:p>
            <a:r>
              <a:rPr lang="nl-NL" dirty="0"/>
              <a:t>1 juni: </a:t>
            </a:r>
            <a:r>
              <a:rPr lang="nl-NL" dirty="0" err="1"/>
              <a:t>Alpe</a:t>
            </a:r>
            <a:r>
              <a:rPr lang="nl-NL" dirty="0"/>
              <a:t> </a:t>
            </a:r>
            <a:r>
              <a:rPr lang="nl-NL" dirty="0" err="1"/>
              <a:t>d’HuZes</a:t>
            </a:r>
            <a:endParaRPr lang="nl-NL"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Informatie </a:t>
            </a:r>
          </a:p>
        </p:txBody>
      </p:sp>
      <p:sp>
        <p:nvSpPr>
          <p:cNvPr id="3" name="Tijdelijke aanduiding voor inhoud 2"/>
          <p:cNvSpPr>
            <a:spLocks noGrp="1"/>
          </p:cNvSpPr>
          <p:nvPr>
            <p:ph idx="1"/>
          </p:nvPr>
        </p:nvSpPr>
        <p:spPr/>
        <p:txBody>
          <a:bodyPr>
            <a:normAutofit/>
          </a:bodyPr>
          <a:lstStyle/>
          <a:p>
            <a:r>
              <a:rPr lang="nl-NL" dirty="0">
                <a:solidFill>
                  <a:srgbClr val="0000FF"/>
                </a:solidFill>
                <a:hlinkClick r:id="rId2">
                  <a:extLst>
                    <a:ext uri="{A12FA001-AC4F-418D-AE19-62706E023703}">
                      <ahyp:hlinkClr xmlns:ahyp="http://schemas.microsoft.com/office/drawing/2018/hyperlinkcolor" val="tx"/>
                    </a:ext>
                  </a:extLst>
                </a:hlinkClick>
              </a:rPr>
              <a:t>BIG Challenge</a:t>
            </a:r>
          </a:p>
          <a:p>
            <a:pPr lvl="1"/>
            <a:r>
              <a:rPr lang="nl-NL" dirty="0"/>
              <a:t>www.bigchallenge.eu</a:t>
            </a:r>
          </a:p>
          <a:p>
            <a:pPr lvl="1"/>
            <a:r>
              <a:rPr lang="nl-NL" dirty="0"/>
              <a:t>BIG Challenge app</a:t>
            </a:r>
          </a:p>
          <a:p>
            <a:pPr lvl="1"/>
            <a:r>
              <a:rPr lang="nl-NL" dirty="0"/>
              <a:t>Maandelijkse nieuwsbrief</a:t>
            </a:r>
          </a:p>
          <a:p>
            <a:pPr lvl="1"/>
            <a:r>
              <a:rPr lang="nl-NL" dirty="0"/>
              <a:t>Facebook, Instagram, Twitter</a:t>
            </a:r>
          </a:p>
          <a:p>
            <a:pPr lvl="1"/>
            <a:r>
              <a:rPr lang="nl-NL" dirty="0"/>
              <a:t>App van je eigen team</a:t>
            </a:r>
          </a:p>
          <a:p>
            <a:endParaRPr lang="nl-NL" i="1" dirty="0">
              <a:solidFill>
                <a:srgbClr val="0000FF"/>
              </a:solidFill>
              <a:hlinkClick r:id="rId3">
                <a:extLst>
                  <a:ext uri="{A12FA001-AC4F-418D-AE19-62706E023703}">
                    <ahyp:hlinkClr xmlns:ahyp="http://schemas.microsoft.com/office/drawing/2018/hyperlinkcolor" val="tx"/>
                  </a:ext>
                </a:extLst>
              </a:hlinkClick>
            </a:endParaRPr>
          </a:p>
          <a:p>
            <a:r>
              <a:rPr lang="nl-NL" dirty="0">
                <a:solidFill>
                  <a:srgbClr val="0000FF"/>
                </a:solidFill>
                <a:hlinkClick r:id="rId3">
                  <a:extLst>
                    <a:ext uri="{A12FA001-AC4F-418D-AE19-62706E023703}">
                      <ahyp:hlinkClr xmlns:ahyp="http://schemas.microsoft.com/office/drawing/2018/hyperlinkcolor" val="tx"/>
                    </a:ext>
                  </a:extLst>
                </a:hlinkClick>
              </a:rPr>
              <a:t>Alpe d’HuZes</a:t>
            </a:r>
          </a:p>
          <a:p>
            <a:pPr lvl="1"/>
            <a:r>
              <a:rPr lang="nl-NL" dirty="0"/>
              <a:t>www.opgevenisgeenoptie.nl</a:t>
            </a:r>
          </a:p>
          <a:p>
            <a:endParaRPr lang="nl-NL" dirty="0"/>
          </a:p>
          <a:p>
            <a:endParaRPr lang="nl-NL" dirty="0"/>
          </a:p>
        </p:txBody>
      </p:sp>
    </p:spTree>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8EC6C-CF33-7AB2-FC8D-B010F05744D1}"/>
              </a:ext>
            </a:extLst>
          </p:cNvPr>
          <p:cNvSpPr>
            <a:spLocks noGrp="1"/>
          </p:cNvSpPr>
          <p:nvPr>
            <p:ph type="title"/>
          </p:nvPr>
        </p:nvSpPr>
        <p:spPr>
          <a:xfrm>
            <a:off x="1187624" y="-84780"/>
            <a:ext cx="8229600" cy="1215008"/>
          </a:xfrm>
        </p:spPr>
        <p:txBody>
          <a:bodyPr/>
          <a:lstStyle/>
          <a:p>
            <a:r>
              <a:rPr lang="nl-NL" dirty="0"/>
              <a:t>BIG Challenge zijn we samen</a:t>
            </a:r>
          </a:p>
        </p:txBody>
      </p:sp>
      <p:pic>
        <p:nvPicPr>
          <p:cNvPr id="5" name="Tijdelijke aanduiding voor inhoud 4">
            <a:extLst>
              <a:ext uri="{FF2B5EF4-FFF2-40B4-BE49-F238E27FC236}">
                <a16:creationId xmlns:a16="http://schemas.microsoft.com/office/drawing/2014/main" id="{C4B3E216-30AD-13C4-A298-7E46318707E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1323" y="1052736"/>
            <a:ext cx="7272808" cy="4267449"/>
          </a:xfrm>
        </p:spPr>
      </p:pic>
    </p:spTree>
    <p:extLst>
      <p:ext uri="{BB962C8B-B14F-4D97-AF65-F5344CB8AC3E}">
        <p14:creationId xmlns:p14="http://schemas.microsoft.com/office/powerpoint/2010/main" val="238489952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3"/>
          <p:cNvCxnSpPr/>
          <p:nvPr/>
        </p:nvCxnSpPr>
        <p:spPr>
          <a:xfrm>
            <a:off x="5148064" y="2708920"/>
            <a:ext cx="864096" cy="57606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Tekstvak 4"/>
          <p:cNvSpPr txBox="1"/>
          <p:nvPr/>
        </p:nvSpPr>
        <p:spPr>
          <a:xfrm>
            <a:off x="6084168" y="2276872"/>
            <a:ext cx="1800200" cy="769441"/>
          </a:xfrm>
          <a:prstGeom prst="rect">
            <a:avLst/>
          </a:prstGeom>
          <a:noFill/>
        </p:spPr>
        <p:txBody>
          <a:bodyPr wrap="square" rtlCol="0">
            <a:spAutoFit/>
          </a:bodyPr>
          <a:lstStyle/>
          <a:p>
            <a:r>
              <a:rPr lang="nl-NL" sz="4400" b="1" dirty="0">
                <a:solidFill>
                  <a:srgbClr val="FF0000"/>
                </a:solidFill>
              </a:rPr>
              <a:t>2018</a:t>
            </a:r>
          </a:p>
        </p:txBody>
      </p:sp>
      <p:cxnSp>
        <p:nvCxnSpPr>
          <p:cNvPr id="6" name="Rechte verbindingslijn 5"/>
          <p:cNvCxnSpPr/>
          <p:nvPr/>
        </p:nvCxnSpPr>
        <p:spPr>
          <a:xfrm flipV="1">
            <a:off x="5076056" y="2780928"/>
            <a:ext cx="1080120" cy="57606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cstate="print"/>
          <a:srcRect/>
          <a:stretch>
            <a:fillRect/>
          </a:stretch>
        </p:blipFill>
        <p:spPr bwMode="auto">
          <a:xfrm>
            <a:off x="863588" y="1116950"/>
            <a:ext cx="7416824" cy="4336067"/>
          </a:xfrm>
          <a:prstGeom prst="rect">
            <a:avLst/>
          </a:prstGeom>
          <a:noFill/>
          <a:ln w="9525">
            <a:noFill/>
            <a:miter lim="800000"/>
            <a:headEnd/>
            <a:tailEnd/>
          </a:ln>
        </p:spPr>
      </p:pic>
      <p:sp>
        <p:nvSpPr>
          <p:cNvPr id="9" name="Titel 1"/>
          <p:cNvSpPr>
            <a:spLocks noGrp="1"/>
          </p:cNvSpPr>
          <p:nvPr>
            <p:ph type="title"/>
          </p:nvPr>
        </p:nvSpPr>
        <p:spPr>
          <a:xfrm>
            <a:off x="611560" y="0"/>
            <a:ext cx="8229600" cy="1143000"/>
          </a:xfrm>
        </p:spPr>
        <p:txBody>
          <a:bodyPr>
            <a:normAutofit fontScale="90000"/>
          </a:bodyPr>
          <a:lstStyle/>
          <a:p>
            <a:r>
              <a:rPr lang="en-GB" dirty="0"/>
              <a:t>Doe jij mee met BIG Challenge 2023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a:xfrm>
            <a:off x="298450" y="357981"/>
            <a:ext cx="8229600" cy="1143000"/>
          </a:xfrm>
        </p:spPr>
        <p:txBody>
          <a:bodyPr/>
          <a:lstStyle/>
          <a:p>
            <a:pPr eaLnBrk="1" hangingPunct="1"/>
            <a:r>
              <a:rPr lang="en-US" altLang="nl-NL" dirty="0"/>
              <a:t>Alpe </a:t>
            </a:r>
            <a:r>
              <a:rPr lang="en-US" altLang="nl-NL" dirty="0" err="1"/>
              <a:t>d’HuZes</a:t>
            </a:r>
            <a:endParaRPr lang="nl-NL" altLang="nl-NL" dirty="0"/>
          </a:p>
        </p:txBody>
      </p:sp>
      <p:sp>
        <p:nvSpPr>
          <p:cNvPr id="69635" name="Tijdelijke aanduiding voor inhoud 2"/>
          <p:cNvSpPr>
            <a:spLocks noGrp="1"/>
          </p:cNvSpPr>
          <p:nvPr>
            <p:ph idx="1"/>
          </p:nvPr>
        </p:nvSpPr>
        <p:spPr>
          <a:xfrm>
            <a:off x="298450" y="1598611"/>
            <a:ext cx="8738046" cy="4638701"/>
          </a:xfrm>
        </p:spPr>
        <p:txBody>
          <a:bodyPr>
            <a:normAutofit fontScale="92500" lnSpcReduction="10000"/>
          </a:bodyPr>
          <a:lstStyle/>
          <a:p>
            <a:pPr marL="0" indent="0" eaLnBrk="1" hangingPunct="1">
              <a:buClr>
                <a:srgbClr val="92D050"/>
              </a:buClr>
              <a:buNone/>
            </a:pPr>
            <a:r>
              <a:rPr lang="nl-NL" altLang="nl-NL" sz="2400" dirty="0" err="1"/>
              <a:t>Alpe</a:t>
            </a:r>
            <a:r>
              <a:rPr lang="nl-NL" altLang="nl-NL" sz="2400" dirty="0"/>
              <a:t> </a:t>
            </a:r>
            <a:r>
              <a:rPr lang="nl-NL" altLang="nl-NL" sz="2400" dirty="0" err="1"/>
              <a:t>d’HuZes</a:t>
            </a:r>
            <a:r>
              <a:rPr lang="nl-NL" altLang="nl-NL" sz="2400" dirty="0"/>
              <a:t> is een jaarlijks evenement in de Franse Alpen om zo veel mogelijk geld in te zamelen voor de strijd tegen kanker. Honderden teams doen mee, in totaal circa 5.000 deelnemers. Het doel is zes keer de </a:t>
            </a:r>
            <a:r>
              <a:rPr lang="nl-NL" altLang="nl-NL" sz="2400" dirty="0" err="1"/>
              <a:t>Alpe</a:t>
            </a:r>
            <a:r>
              <a:rPr lang="nl-NL" altLang="nl-NL" sz="2400" dirty="0"/>
              <a:t> </a:t>
            </a:r>
            <a:r>
              <a:rPr lang="nl-NL" altLang="nl-NL" sz="2400" dirty="0" err="1"/>
              <a:t>d’Huez</a:t>
            </a:r>
            <a:r>
              <a:rPr lang="nl-NL" altLang="nl-NL" sz="2400" dirty="0"/>
              <a:t> op fietsen of lopen (maar minder mag ook).</a:t>
            </a:r>
          </a:p>
          <a:p>
            <a:pPr eaLnBrk="1" hangingPunct="1">
              <a:buClr>
                <a:srgbClr val="92D050"/>
              </a:buClr>
            </a:pPr>
            <a:r>
              <a:rPr lang="nl-NL" altLang="nl-NL" sz="2400" dirty="0"/>
              <a:t>Stichting Alpe d’HuZes is organisator</a:t>
            </a:r>
          </a:p>
          <a:p>
            <a:pPr eaLnBrk="1" hangingPunct="1">
              <a:buClr>
                <a:srgbClr val="92D050"/>
              </a:buClr>
            </a:pPr>
            <a:r>
              <a:rPr lang="nl-NL" altLang="nl-NL" sz="2400" dirty="0"/>
              <a:t>100% vrijwilligersorganisatie </a:t>
            </a:r>
          </a:p>
          <a:p>
            <a:pPr eaLnBrk="1" hangingPunct="1">
              <a:buClr>
                <a:srgbClr val="92D050"/>
              </a:buClr>
            </a:pPr>
            <a:r>
              <a:rPr lang="nl-NL" altLang="nl-NL" sz="2400" dirty="0"/>
              <a:t>100% antistrijkstok beleid</a:t>
            </a:r>
          </a:p>
          <a:p>
            <a:pPr eaLnBrk="1" hangingPunct="1">
              <a:buClr>
                <a:srgbClr val="92D050"/>
              </a:buClr>
            </a:pPr>
            <a:r>
              <a:rPr lang="nl-NL" altLang="nl-NL" sz="2400" dirty="0"/>
              <a:t>Geld via KWF naar specifieke onderzoeksprojecten</a:t>
            </a:r>
          </a:p>
          <a:p>
            <a:pPr eaLnBrk="1" hangingPunct="1">
              <a:buClr>
                <a:srgbClr val="92D050"/>
              </a:buClr>
            </a:pPr>
            <a:r>
              <a:rPr lang="nl-NL" altLang="nl-NL" sz="2400" dirty="0"/>
              <a:t>In 2022 € 16,2 miljoen opgehaald</a:t>
            </a:r>
          </a:p>
          <a:p>
            <a:pPr eaLnBrk="1" hangingPunct="1">
              <a:buClr>
                <a:srgbClr val="92D050"/>
              </a:buClr>
            </a:pPr>
            <a:r>
              <a:rPr lang="en-US" altLang="nl-NL" sz="2400" dirty="0"/>
              <a:t>In </a:t>
            </a:r>
            <a:r>
              <a:rPr lang="en-US" altLang="nl-NL" sz="2400" dirty="0" err="1"/>
              <a:t>totaal</a:t>
            </a:r>
            <a:r>
              <a:rPr lang="en-US" altLang="nl-NL" sz="2400" dirty="0"/>
              <a:t> al € 182 </a:t>
            </a:r>
            <a:r>
              <a:rPr lang="en-US" altLang="nl-NL" sz="2400" dirty="0" err="1"/>
              <a:t>miljoen</a:t>
            </a:r>
            <a:r>
              <a:rPr lang="en-US" altLang="nl-NL" sz="2400" dirty="0"/>
              <a:t>!</a:t>
            </a:r>
          </a:p>
          <a:p>
            <a:pPr marL="0" indent="0" eaLnBrk="1" hangingPunct="1">
              <a:buClr>
                <a:srgbClr val="92D050"/>
              </a:buClr>
              <a:buNone/>
            </a:pPr>
            <a:endParaRPr lang="en-US" altLang="nl-NL" sz="2400" dirty="0"/>
          </a:p>
          <a:p>
            <a:pPr eaLnBrk="1" hangingPunct="1"/>
            <a:r>
              <a:rPr lang="en-US" altLang="nl-NL" dirty="0">
                <a:hlinkClick r:id="rId2"/>
              </a:rPr>
              <a:t>Film van BIG Challenge 2019</a:t>
            </a:r>
            <a:endParaRPr lang="en-US" altLang="nl-NL" dirty="0"/>
          </a:p>
          <a:p>
            <a:pPr eaLnBrk="1" hangingPunct="1"/>
            <a:endParaRPr lang="en-US" altLang="nl-NL" dirty="0"/>
          </a:p>
          <a:p>
            <a:pPr eaLnBrk="1" hangingPunct="1"/>
            <a:endParaRPr lang="en-US" altLang="nl-NL" dirty="0"/>
          </a:p>
          <a:p>
            <a:pPr eaLnBrk="1" hangingPunct="1"/>
            <a:endParaRPr lang="nl-NL" altLang="nl-NL" dirty="0"/>
          </a:p>
        </p:txBody>
      </p:sp>
      <p:pic>
        <p:nvPicPr>
          <p:cNvPr id="69636" name="Afbeelding 4" descr="Ad6_logo_groot jp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260350"/>
            <a:ext cx="168116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6843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lpe_d_hue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04665"/>
            <a:ext cx="4100603"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128031" y="620688"/>
            <a:ext cx="446955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pitchFamily="34" charset="0"/>
              <a:buChar char="•"/>
              <a:defRPr sz="3200">
                <a:solidFill>
                  <a:schemeClr val="tx1"/>
                </a:solidFill>
                <a:latin typeface="Calibri" pitchFamily="34" charset="0"/>
              </a:defRPr>
            </a:lvl1pPr>
            <a:lvl2pPr marL="742950" indent="-285750" algn="l" eaLnBrk="0" hangingPunct="0">
              <a:spcBef>
                <a:spcPct val="20000"/>
              </a:spcBef>
              <a:buFont typeface="Arial" pitchFamily="34" charset="0"/>
              <a:buChar char="–"/>
              <a:defRPr sz="2800">
                <a:solidFill>
                  <a:schemeClr val="tx1"/>
                </a:solidFill>
                <a:latin typeface="Calibri" pitchFamily="34" charset="0"/>
              </a:defRPr>
            </a:lvl2pPr>
            <a:lvl3pPr marL="1143000" indent="-228600" algn="l" eaLnBrk="0" hangingPunct="0">
              <a:spcBef>
                <a:spcPct val="20000"/>
              </a:spcBef>
              <a:buFont typeface="Arial" pitchFamily="34" charset="0"/>
              <a:buChar char="•"/>
              <a:defRPr sz="2400">
                <a:solidFill>
                  <a:schemeClr val="tx1"/>
                </a:solidFill>
                <a:latin typeface="Calibri" pitchFamily="34" charset="0"/>
              </a:defRPr>
            </a:lvl3pPr>
            <a:lvl4pPr marL="1600200" indent="-228600" algn="l" eaLnBrk="0" hangingPunct="0">
              <a:spcBef>
                <a:spcPct val="20000"/>
              </a:spcBef>
              <a:buFont typeface="Arial" pitchFamily="34" charset="0"/>
              <a:buChar char="–"/>
              <a:defRPr sz="2000">
                <a:solidFill>
                  <a:schemeClr val="tx1"/>
                </a:solidFill>
                <a:latin typeface="Calibri" pitchFamily="34" charset="0"/>
              </a:defRPr>
            </a:lvl4pPr>
            <a:lvl5pPr marL="2057400" indent="-228600" algn="l"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nl-NL" sz="2800" b="1" dirty="0">
                <a:solidFill>
                  <a:srgbClr val="000066"/>
                </a:solidFill>
                <a:latin typeface="Arial" pitchFamily="34" charset="0"/>
              </a:rPr>
              <a:t>Om </a:t>
            </a:r>
            <a:r>
              <a:rPr lang="en-GB" altLang="nl-NL" sz="2800" b="1" dirty="0" err="1">
                <a:solidFill>
                  <a:srgbClr val="000066"/>
                </a:solidFill>
                <a:latin typeface="Arial" pitchFamily="34" charset="0"/>
              </a:rPr>
              <a:t>deze</a:t>
            </a:r>
            <a:r>
              <a:rPr lang="en-GB" altLang="nl-NL" sz="2800" b="1" dirty="0">
                <a:solidFill>
                  <a:srgbClr val="000066"/>
                </a:solidFill>
                <a:latin typeface="Arial" pitchFamily="34" charset="0"/>
              </a:rPr>
              <a:t> berg </a:t>
            </a:r>
            <a:r>
              <a:rPr lang="en-GB" altLang="nl-NL" sz="2800" b="1" dirty="0" err="1">
                <a:solidFill>
                  <a:srgbClr val="000066"/>
                </a:solidFill>
                <a:latin typeface="Arial" pitchFamily="34" charset="0"/>
              </a:rPr>
              <a:t>draait</a:t>
            </a:r>
            <a:r>
              <a:rPr lang="en-GB" altLang="nl-NL" sz="2800" b="1" dirty="0">
                <a:solidFill>
                  <a:srgbClr val="000066"/>
                </a:solidFill>
                <a:latin typeface="Arial" pitchFamily="34" charset="0"/>
              </a:rPr>
              <a:t> het</a:t>
            </a:r>
          </a:p>
          <a:p>
            <a:pPr eaLnBrk="1" hangingPunct="1">
              <a:spcBef>
                <a:spcPct val="0"/>
              </a:spcBef>
              <a:buFontTx/>
              <a:buNone/>
            </a:pPr>
            <a:r>
              <a:rPr lang="en-GB" altLang="nl-NL" sz="2800" b="1" dirty="0" err="1">
                <a:solidFill>
                  <a:srgbClr val="000066"/>
                </a:solidFill>
                <a:latin typeface="Arial" pitchFamily="34" charset="0"/>
              </a:rPr>
              <a:t>allemaal</a:t>
            </a:r>
            <a:r>
              <a:rPr lang="en-GB" altLang="nl-NL" sz="2800" b="1" dirty="0">
                <a:solidFill>
                  <a:srgbClr val="000066"/>
                </a:solidFill>
                <a:latin typeface="Arial" pitchFamily="34" charset="0"/>
              </a:rPr>
              <a:t>: de Alpe </a:t>
            </a:r>
            <a:r>
              <a:rPr lang="en-GB" altLang="nl-NL" sz="2800" b="1" dirty="0" err="1">
                <a:solidFill>
                  <a:srgbClr val="000066"/>
                </a:solidFill>
                <a:latin typeface="Arial" pitchFamily="34" charset="0"/>
              </a:rPr>
              <a:t>d’Huez</a:t>
            </a:r>
            <a:endParaRPr lang="en-GB" altLang="nl-NL" sz="2800" b="1" dirty="0">
              <a:solidFill>
                <a:srgbClr val="000066"/>
              </a:solidFill>
              <a:latin typeface="Arial" pitchFamily="34" charset="0"/>
            </a:endParaRPr>
          </a:p>
          <a:p>
            <a:pPr eaLnBrk="1" hangingPunct="1">
              <a:spcBef>
                <a:spcPct val="0"/>
              </a:spcBef>
              <a:buFontTx/>
              <a:buNone/>
            </a:pPr>
            <a:endParaRPr lang="en-GB" altLang="nl-NL" sz="2800" b="1" dirty="0">
              <a:solidFill>
                <a:srgbClr val="000066"/>
              </a:solidFill>
              <a:latin typeface="Arial" pitchFamily="34" charset="0"/>
            </a:endParaRPr>
          </a:p>
          <a:p>
            <a:pPr eaLnBrk="1" hangingPunct="1">
              <a:spcBef>
                <a:spcPct val="0"/>
              </a:spcBef>
              <a:buFontTx/>
              <a:buChar char="•"/>
            </a:pPr>
            <a:r>
              <a:rPr lang="en-GB" altLang="nl-NL" sz="2800" b="1" dirty="0">
                <a:solidFill>
                  <a:srgbClr val="000066"/>
                </a:solidFill>
                <a:latin typeface="Arial" pitchFamily="34" charset="0"/>
              </a:rPr>
              <a:t> 21 </a:t>
            </a:r>
            <a:r>
              <a:rPr lang="en-GB" altLang="nl-NL" sz="2800" b="1" dirty="0" err="1">
                <a:solidFill>
                  <a:srgbClr val="000066"/>
                </a:solidFill>
                <a:latin typeface="Arial" pitchFamily="34" charset="0"/>
              </a:rPr>
              <a:t>bochten</a:t>
            </a:r>
            <a:endParaRPr lang="en-GB" altLang="nl-NL" sz="2800" b="1" dirty="0">
              <a:solidFill>
                <a:srgbClr val="000066"/>
              </a:solidFill>
              <a:latin typeface="Arial" pitchFamily="34" charset="0"/>
            </a:endParaRPr>
          </a:p>
          <a:p>
            <a:pPr eaLnBrk="1" hangingPunct="1">
              <a:spcBef>
                <a:spcPct val="0"/>
              </a:spcBef>
              <a:buFontTx/>
              <a:buChar char="•"/>
            </a:pPr>
            <a:r>
              <a:rPr lang="en-GB" altLang="nl-NL" sz="2800" b="1" dirty="0">
                <a:solidFill>
                  <a:srgbClr val="000066"/>
                </a:solidFill>
                <a:latin typeface="Arial" pitchFamily="34" charset="0"/>
              </a:rPr>
              <a:t> 12,3 </a:t>
            </a:r>
            <a:r>
              <a:rPr lang="en-GB" altLang="nl-NL" sz="2800" b="1" dirty="0" err="1">
                <a:solidFill>
                  <a:srgbClr val="000066"/>
                </a:solidFill>
                <a:latin typeface="Arial" pitchFamily="34" charset="0"/>
              </a:rPr>
              <a:t>kilometer</a:t>
            </a:r>
            <a:endParaRPr lang="en-GB" altLang="nl-NL" sz="2800" b="1" dirty="0">
              <a:solidFill>
                <a:srgbClr val="000066"/>
              </a:solidFill>
              <a:latin typeface="Arial" pitchFamily="34" charset="0"/>
            </a:endParaRPr>
          </a:p>
          <a:p>
            <a:pPr eaLnBrk="1" hangingPunct="1">
              <a:spcBef>
                <a:spcPct val="0"/>
              </a:spcBef>
              <a:buFontTx/>
              <a:buChar char="•"/>
            </a:pPr>
            <a:r>
              <a:rPr lang="en-GB" altLang="nl-NL" sz="2800" b="1" dirty="0">
                <a:solidFill>
                  <a:srgbClr val="000066"/>
                </a:solidFill>
                <a:latin typeface="Arial" pitchFamily="34" charset="0"/>
              </a:rPr>
              <a:t> 1.130 </a:t>
            </a:r>
            <a:r>
              <a:rPr lang="en-GB" altLang="nl-NL" sz="2800" b="1" dirty="0" err="1">
                <a:solidFill>
                  <a:srgbClr val="000066"/>
                </a:solidFill>
                <a:latin typeface="Arial" pitchFamily="34" charset="0"/>
              </a:rPr>
              <a:t>hoogtemeters</a:t>
            </a:r>
            <a:endParaRPr lang="en-GB" altLang="nl-NL" sz="2800" b="1" dirty="0">
              <a:solidFill>
                <a:srgbClr val="000066"/>
              </a:solidFill>
              <a:latin typeface="Arial" pitchFamily="34" charset="0"/>
            </a:endParaRPr>
          </a:p>
          <a:p>
            <a:pPr eaLnBrk="1" hangingPunct="1">
              <a:spcBef>
                <a:spcPct val="0"/>
              </a:spcBef>
              <a:buFontTx/>
              <a:buChar char="•"/>
            </a:pPr>
            <a:r>
              <a:rPr lang="en-GB" altLang="nl-NL" sz="2800" b="1" dirty="0">
                <a:solidFill>
                  <a:srgbClr val="000066"/>
                </a:solidFill>
                <a:latin typeface="Arial" pitchFamily="34" charset="0"/>
              </a:rPr>
              <a:t> 9,2% gem. </a:t>
            </a:r>
            <a:r>
              <a:rPr lang="en-GB" altLang="nl-NL" sz="2800" b="1" dirty="0" err="1">
                <a:solidFill>
                  <a:srgbClr val="000066"/>
                </a:solidFill>
                <a:latin typeface="Arial" pitchFamily="34" charset="0"/>
              </a:rPr>
              <a:t>stijging</a:t>
            </a:r>
            <a:endParaRPr lang="en-GB" altLang="nl-NL" sz="2800" b="1" dirty="0">
              <a:solidFill>
                <a:srgbClr val="000066"/>
              </a:solidFill>
              <a:latin typeface="Arial" pitchFamily="34" charset="0"/>
            </a:endParaRPr>
          </a:p>
          <a:p>
            <a:pPr algn="ctr" eaLnBrk="1" hangingPunct="1">
              <a:spcBef>
                <a:spcPct val="0"/>
              </a:spcBef>
              <a:buFontTx/>
              <a:buChar char="•"/>
            </a:pPr>
            <a:endParaRPr lang="en-GB" altLang="nl-NL" sz="2800" b="1" dirty="0">
              <a:solidFill>
                <a:srgbClr val="000066"/>
              </a:solidFill>
              <a:latin typeface="Arial" pitchFamily="34" charset="0"/>
            </a:endParaRPr>
          </a:p>
        </p:txBody>
      </p:sp>
      <p:pic>
        <p:nvPicPr>
          <p:cNvPr id="3" name="Afbeelding 2">
            <a:extLst>
              <a:ext uri="{FF2B5EF4-FFF2-40B4-BE49-F238E27FC236}">
                <a16:creationId xmlns:a16="http://schemas.microsoft.com/office/drawing/2014/main" id="{8939DDE5-B6ED-7709-1EBE-0CBA8AC11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54" y="3779644"/>
            <a:ext cx="3869106" cy="2409041"/>
          </a:xfrm>
          <a:prstGeom prst="rect">
            <a:avLst/>
          </a:prstGeom>
        </p:spPr>
      </p:pic>
    </p:spTree>
    <p:extLst>
      <p:ext uri="{BB962C8B-B14F-4D97-AF65-F5344CB8AC3E}">
        <p14:creationId xmlns:p14="http://schemas.microsoft.com/office/powerpoint/2010/main" val="8214701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el 1"/>
          <p:cNvSpPr>
            <a:spLocks noGrp="1"/>
          </p:cNvSpPr>
          <p:nvPr>
            <p:ph type="title"/>
          </p:nvPr>
        </p:nvSpPr>
        <p:spPr>
          <a:xfrm>
            <a:off x="4572000" y="692696"/>
            <a:ext cx="4338290" cy="1152565"/>
          </a:xfrm>
        </p:spPr>
        <p:txBody>
          <a:bodyPr rtlCol="0">
            <a:normAutofit fontScale="90000"/>
          </a:bodyPr>
          <a:lstStyle/>
          <a:p>
            <a:pPr algn="ctr" eaLnBrk="1" fontAlgn="auto" hangingPunct="1">
              <a:spcAft>
                <a:spcPts val="0"/>
              </a:spcAft>
              <a:defRPr/>
            </a:pPr>
            <a:r>
              <a:rPr lang="nl-NL" sz="3600" dirty="0"/>
              <a:t>Herman Houweling </a:t>
            </a:r>
            <a:br>
              <a:rPr lang="nl-NL" sz="3600" dirty="0"/>
            </a:br>
            <a:r>
              <a:rPr lang="nl-NL" sz="3600" dirty="0"/>
              <a:t>had een droom</a:t>
            </a:r>
            <a:br>
              <a:rPr lang="nl-NL" sz="3600" dirty="0"/>
            </a:br>
            <a:endParaRPr lang="nl-NL" sz="3600" dirty="0"/>
          </a:p>
        </p:txBody>
      </p:sp>
      <p:sp>
        <p:nvSpPr>
          <p:cNvPr id="121859" name="Tijdelijke aanduiding voor inhoud 2"/>
          <p:cNvSpPr>
            <a:spLocks noGrp="1"/>
          </p:cNvSpPr>
          <p:nvPr>
            <p:ph idx="1"/>
          </p:nvPr>
        </p:nvSpPr>
        <p:spPr>
          <a:xfrm>
            <a:off x="3779912" y="1477719"/>
            <a:ext cx="5130378" cy="3902561"/>
          </a:xfrm>
        </p:spPr>
        <p:txBody>
          <a:bodyPr rtlCol="0">
            <a:normAutofit/>
          </a:bodyPr>
          <a:lstStyle/>
          <a:p>
            <a:pPr eaLnBrk="1" fontAlgn="auto" hangingPunct="1">
              <a:spcBef>
                <a:spcPts val="0"/>
              </a:spcBef>
              <a:spcAft>
                <a:spcPts val="0"/>
              </a:spcAft>
              <a:buFontTx/>
              <a:buNone/>
              <a:defRPr/>
            </a:pPr>
            <a:r>
              <a:rPr lang="nl-NL" sz="2400" dirty="0"/>
              <a:t>	</a:t>
            </a:r>
            <a:r>
              <a:rPr lang="nl-NL" sz="2000" dirty="0"/>
              <a:t>Naast zijn strijd tegen kanker iets doen voor de veehouderijsector waar hij zijn hele leven in gewerkt had en trots op was. Daarmee een serieuze bijdrage leveren aan de strijd tegen kanker. Zo is BIG Challenge geboren.</a:t>
            </a:r>
          </a:p>
          <a:p>
            <a:pPr eaLnBrk="1" fontAlgn="auto" hangingPunct="1">
              <a:spcBef>
                <a:spcPts val="0"/>
              </a:spcBef>
              <a:spcAft>
                <a:spcPts val="0"/>
              </a:spcAft>
              <a:buFontTx/>
              <a:buNone/>
              <a:defRPr/>
            </a:pPr>
            <a:endParaRPr lang="nl-NL" sz="900" dirty="0"/>
          </a:p>
          <a:p>
            <a:r>
              <a:rPr lang="nl-NL" altLang="nl-NL" sz="2000" dirty="0">
                <a:solidFill>
                  <a:srgbClr val="000000"/>
                </a:solidFill>
                <a:latin typeface="Calibri" pitchFamily="34" charset="0"/>
              </a:rPr>
              <a:t>Zijn actie BIG Challenge leverde in 2009 een bijdrage op van </a:t>
            </a:r>
            <a:r>
              <a:rPr lang="nl-NL" altLang="nl-NL" sz="2000" b="1" dirty="0">
                <a:solidFill>
                  <a:srgbClr val="FF0000"/>
                </a:solidFill>
                <a:latin typeface="Calibri" pitchFamily="34" charset="0"/>
              </a:rPr>
              <a:t>€ 113.000</a:t>
            </a:r>
          </a:p>
          <a:p>
            <a:r>
              <a:rPr lang="nl-NL" altLang="nl-NL" sz="2000" dirty="0">
                <a:solidFill>
                  <a:srgbClr val="000000"/>
                </a:solidFill>
                <a:latin typeface="Calibri" pitchFamily="34" charset="0"/>
              </a:rPr>
              <a:t>Herman werd hét gezicht van </a:t>
            </a:r>
            <a:r>
              <a:rPr lang="nl-NL" altLang="nl-NL" sz="2000" dirty="0" err="1">
                <a:solidFill>
                  <a:srgbClr val="000000"/>
                </a:solidFill>
                <a:latin typeface="Calibri" pitchFamily="34" charset="0"/>
              </a:rPr>
              <a:t>Alpe</a:t>
            </a:r>
            <a:r>
              <a:rPr lang="nl-NL" altLang="nl-NL" sz="2000" dirty="0">
                <a:solidFill>
                  <a:srgbClr val="000000"/>
                </a:solidFill>
                <a:latin typeface="Calibri" pitchFamily="34" charset="0"/>
              </a:rPr>
              <a:t> </a:t>
            </a:r>
            <a:r>
              <a:rPr lang="nl-NL" altLang="nl-NL" sz="2000" dirty="0" err="1">
                <a:solidFill>
                  <a:srgbClr val="000000"/>
                </a:solidFill>
                <a:latin typeface="Calibri" pitchFamily="34" charset="0"/>
              </a:rPr>
              <a:t>d’HuZes</a:t>
            </a:r>
            <a:r>
              <a:rPr lang="nl-NL" altLang="nl-NL" sz="2000" dirty="0">
                <a:solidFill>
                  <a:srgbClr val="000000"/>
                </a:solidFill>
                <a:latin typeface="Calibri" pitchFamily="34" charset="0"/>
              </a:rPr>
              <a:t> in 2009 (en later van BIG Challenge)</a:t>
            </a:r>
          </a:p>
          <a:p>
            <a:r>
              <a:rPr lang="nl-NL" altLang="nl-NL" sz="2000" dirty="0">
                <a:solidFill>
                  <a:srgbClr val="000000"/>
                </a:solidFill>
                <a:latin typeface="Calibri" pitchFamily="34" charset="0"/>
              </a:rPr>
              <a:t>In totaal heeft BIG Challenge ruim  </a:t>
            </a:r>
            <a:r>
              <a:rPr lang="nl-NL" altLang="nl-NL" sz="2000" b="1" dirty="0">
                <a:solidFill>
                  <a:srgbClr val="FF0000"/>
                </a:solidFill>
                <a:latin typeface="Calibri" pitchFamily="34" charset="0"/>
              </a:rPr>
              <a:t>€ 11 miljoen</a:t>
            </a:r>
            <a:r>
              <a:rPr lang="nl-NL" altLang="nl-NL" sz="2000" b="1" dirty="0">
                <a:solidFill>
                  <a:srgbClr val="000000"/>
                </a:solidFill>
                <a:latin typeface="Calibri" pitchFamily="34" charset="0"/>
              </a:rPr>
              <a:t> </a:t>
            </a:r>
            <a:r>
              <a:rPr lang="nl-NL" altLang="nl-NL" sz="2000" dirty="0">
                <a:solidFill>
                  <a:srgbClr val="000000"/>
                </a:solidFill>
                <a:latin typeface="Calibri" pitchFamily="34" charset="0"/>
              </a:rPr>
              <a:t>opgeleverd voor kankeronderzoek</a:t>
            </a:r>
          </a:p>
        </p:txBody>
      </p:sp>
      <p:sp>
        <p:nvSpPr>
          <p:cNvPr id="5" name="Tekstvak 4"/>
          <p:cNvSpPr txBox="1"/>
          <p:nvPr/>
        </p:nvSpPr>
        <p:spPr>
          <a:xfrm>
            <a:off x="5480670" y="178791"/>
            <a:ext cx="2520950" cy="369888"/>
          </a:xfrm>
          <a:prstGeom prst="rect">
            <a:avLst/>
          </a:prstGeom>
          <a:noFill/>
        </p:spPr>
        <p:txBody>
          <a:bodyPr>
            <a:spAutoFit/>
          </a:bodyPr>
          <a:lstStyle/>
          <a:p>
            <a:pPr algn="l" fontAlgn="auto">
              <a:spcBef>
                <a:spcPts val="0"/>
              </a:spcBef>
              <a:spcAft>
                <a:spcPts val="0"/>
              </a:spcAft>
              <a:defRPr/>
            </a:pPr>
            <a:r>
              <a:rPr lang="nl-NL" dirty="0">
                <a:solidFill>
                  <a:prstClr val="black"/>
                </a:solidFill>
                <a:latin typeface="Calibri"/>
                <a:ea typeface="+mn-ea"/>
              </a:rPr>
              <a:t>(6-2-1962  -  18-1-2010)</a:t>
            </a:r>
          </a:p>
        </p:txBody>
      </p:sp>
      <p:pic>
        <p:nvPicPr>
          <p:cNvPr id="6" name="Picture 4" descr="_MG_3724_LR"/>
          <p:cNvPicPr>
            <a:picLocks noChangeAspect="1" noChangeArrowheads="1"/>
          </p:cNvPicPr>
          <p:nvPr/>
        </p:nvPicPr>
        <p:blipFill>
          <a:blip r:embed="rId2" cstate="print"/>
          <a:srcRect/>
          <a:stretch>
            <a:fillRect/>
          </a:stretch>
        </p:blipFill>
        <p:spPr>
          <a:xfrm>
            <a:off x="0" y="0"/>
            <a:ext cx="3779912" cy="6309320"/>
          </a:xfrm>
          <a:prstGeom prst="rect">
            <a:avLst/>
          </a:prstGeom>
        </p:spPr>
      </p:pic>
    </p:spTree>
    <p:extLst>
      <p:ext uri="{BB962C8B-B14F-4D97-AF65-F5344CB8AC3E}">
        <p14:creationId xmlns:p14="http://schemas.microsoft.com/office/powerpoint/2010/main" val="27281214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el 1"/>
          <p:cNvSpPr>
            <a:spLocks noGrp="1"/>
          </p:cNvSpPr>
          <p:nvPr>
            <p:ph type="title"/>
          </p:nvPr>
        </p:nvSpPr>
        <p:spPr>
          <a:xfrm>
            <a:off x="471630" y="263821"/>
            <a:ext cx="8229600" cy="1143000"/>
          </a:xfrm>
        </p:spPr>
        <p:txBody>
          <a:bodyPr/>
          <a:lstStyle/>
          <a:p>
            <a:r>
              <a:rPr lang="en-US" altLang="nl-NL" dirty="0" err="1">
                <a:ea typeface="ＭＳ Ｐゴシック" pitchFamily="34" charset="-128"/>
              </a:rPr>
              <a:t>Doelstellingen</a:t>
            </a:r>
            <a:r>
              <a:rPr lang="en-US" altLang="nl-NL" dirty="0">
                <a:ea typeface="ＭＳ Ｐゴシック" pitchFamily="34" charset="-128"/>
              </a:rPr>
              <a:t> BIG Challenge</a:t>
            </a:r>
            <a:endParaRPr lang="nl-NL" altLang="nl-NL" dirty="0">
              <a:ea typeface="ＭＳ Ｐゴシック" pitchFamily="34" charset="-128"/>
            </a:endParaRPr>
          </a:p>
        </p:txBody>
      </p:sp>
      <p:sp>
        <p:nvSpPr>
          <p:cNvPr id="3" name="Tijdelijke aanduiding voor inhoud 2"/>
          <p:cNvSpPr>
            <a:spLocks noGrp="1"/>
          </p:cNvSpPr>
          <p:nvPr>
            <p:ph idx="1"/>
          </p:nvPr>
        </p:nvSpPr>
        <p:spPr>
          <a:xfrm>
            <a:off x="471630" y="1325805"/>
            <a:ext cx="8229600" cy="4525962"/>
          </a:xfrm>
        </p:spPr>
        <p:txBody>
          <a:bodyPr>
            <a:normAutofit/>
          </a:bodyPr>
          <a:lstStyle/>
          <a:p>
            <a:pPr>
              <a:buClr>
                <a:schemeClr val="accent3"/>
              </a:buClr>
              <a:defRPr/>
            </a:pPr>
            <a:r>
              <a:rPr lang="nl-NL" sz="2400" dirty="0"/>
              <a:t>Veel geld ophalen voor kankeronderzoek</a:t>
            </a:r>
          </a:p>
          <a:p>
            <a:pPr>
              <a:buClr>
                <a:schemeClr val="accent3"/>
              </a:buClr>
              <a:defRPr/>
            </a:pPr>
            <a:r>
              <a:rPr lang="nl-NL" sz="2400" dirty="0"/>
              <a:t>Trots en saamhorigheid in de </a:t>
            </a:r>
            <a:r>
              <a:rPr lang="nl-NL" sz="2400" dirty="0" err="1"/>
              <a:t>agri</a:t>
            </a:r>
            <a:r>
              <a:rPr lang="nl-NL" sz="2400" dirty="0"/>
              <a:t>- en foodsector vergroten</a:t>
            </a:r>
          </a:p>
          <a:p>
            <a:pPr>
              <a:buClr>
                <a:schemeClr val="accent3"/>
              </a:buClr>
              <a:defRPr/>
            </a:pPr>
            <a:r>
              <a:rPr lang="nl-NL" sz="2400" dirty="0"/>
              <a:t>Maatschappelijke betrokkenheid sector tonen</a:t>
            </a:r>
          </a:p>
          <a:p>
            <a:pPr>
              <a:buClr>
                <a:schemeClr val="accent3"/>
              </a:buClr>
              <a:defRPr/>
            </a:pPr>
            <a:r>
              <a:rPr lang="nl-NL" sz="2400" dirty="0"/>
              <a:t>Promotie van de </a:t>
            </a:r>
            <a:r>
              <a:rPr lang="nl-NL" sz="2400" dirty="0" err="1"/>
              <a:t>agri</a:t>
            </a:r>
            <a:r>
              <a:rPr lang="nl-NL" sz="2400" dirty="0"/>
              <a:t>- en foodsector bij breed publiek</a:t>
            </a:r>
          </a:p>
        </p:txBody>
      </p:sp>
      <p:pic>
        <p:nvPicPr>
          <p:cNvPr id="10" name="Afbeelding 9">
            <a:extLst>
              <a:ext uri="{FF2B5EF4-FFF2-40B4-BE49-F238E27FC236}">
                <a16:creationId xmlns:a16="http://schemas.microsoft.com/office/drawing/2014/main" id="{DD602E6B-2BAC-1B90-202E-6981C28A30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3353656"/>
            <a:ext cx="3325853" cy="2019560"/>
          </a:xfrm>
          <a:prstGeom prst="rect">
            <a:avLst/>
          </a:prstGeom>
        </p:spPr>
      </p:pic>
      <p:pic>
        <p:nvPicPr>
          <p:cNvPr id="4" name="Afbeelding 3">
            <a:extLst>
              <a:ext uri="{FF2B5EF4-FFF2-40B4-BE49-F238E27FC236}">
                <a16:creationId xmlns:a16="http://schemas.microsoft.com/office/drawing/2014/main" id="{2135D4BE-4959-1BF4-1044-FD5F07E24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350257"/>
            <a:ext cx="3361912" cy="2019560"/>
          </a:xfrm>
          <a:prstGeom prst="rect">
            <a:avLst/>
          </a:prstGeom>
        </p:spPr>
      </p:pic>
    </p:spTree>
    <p:extLst>
      <p:ext uri="{BB962C8B-B14F-4D97-AF65-F5344CB8AC3E}">
        <p14:creationId xmlns:p14="http://schemas.microsoft.com/office/powerpoint/2010/main" val="13527595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el 1"/>
          <p:cNvSpPr>
            <a:spLocks noGrp="1"/>
          </p:cNvSpPr>
          <p:nvPr>
            <p:ph type="title"/>
          </p:nvPr>
        </p:nvSpPr>
        <p:spPr>
          <a:xfrm>
            <a:off x="471630" y="263821"/>
            <a:ext cx="8229600" cy="1143000"/>
          </a:xfrm>
        </p:spPr>
        <p:txBody>
          <a:bodyPr/>
          <a:lstStyle/>
          <a:p>
            <a:r>
              <a:rPr lang="nl-NL" altLang="nl-NL" dirty="0">
                <a:ea typeface="ＭＳ Ｐゴシック" pitchFamily="34" charset="-128"/>
              </a:rPr>
              <a:t>BIG Challenge in een notendop</a:t>
            </a:r>
          </a:p>
        </p:txBody>
      </p:sp>
      <p:sp>
        <p:nvSpPr>
          <p:cNvPr id="3" name="Tijdelijke aanduiding voor inhoud 2"/>
          <p:cNvSpPr>
            <a:spLocks noGrp="1"/>
          </p:cNvSpPr>
          <p:nvPr>
            <p:ph idx="1"/>
          </p:nvPr>
        </p:nvSpPr>
        <p:spPr>
          <a:xfrm>
            <a:off x="471630" y="1325805"/>
            <a:ext cx="8229600" cy="4525962"/>
          </a:xfrm>
        </p:spPr>
        <p:txBody>
          <a:bodyPr>
            <a:normAutofit/>
          </a:bodyPr>
          <a:lstStyle/>
          <a:p>
            <a:pPr>
              <a:buClr>
                <a:schemeClr val="accent3"/>
              </a:buClr>
              <a:defRPr/>
            </a:pPr>
            <a:r>
              <a:rPr lang="nl-NL" sz="2400" dirty="0"/>
              <a:t>BIG Challenge heeft jaarlijks het grootste team van </a:t>
            </a:r>
            <a:r>
              <a:rPr lang="nl-NL" sz="2400" dirty="0" err="1"/>
              <a:t>Alpe</a:t>
            </a:r>
            <a:r>
              <a:rPr lang="nl-NL" sz="2400" dirty="0"/>
              <a:t> </a:t>
            </a:r>
            <a:r>
              <a:rPr lang="nl-NL" sz="2400" dirty="0" err="1"/>
              <a:t>d’HuZes</a:t>
            </a:r>
            <a:r>
              <a:rPr lang="nl-NL" sz="2400" dirty="0"/>
              <a:t> met circa 200 deelnemers. </a:t>
            </a:r>
          </a:p>
          <a:p>
            <a:pPr>
              <a:buClr>
                <a:schemeClr val="accent3"/>
              </a:buClr>
              <a:defRPr/>
            </a:pPr>
            <a:r>
              <a:rPr lang="nl-NL" sz="2400" dirty="0"/>
              <a:t>Het streven is minimaal € 1 miljoen per jaar. In 2022 is ruim € 1,7 opgehaald.</a:t>
            </a:r>
          </a:p>
          <a:p>
            <a:pPr>
              <a:buClr>
                <a:schemeClr val="accent3"/>
              </a:buClr>
              <a:defRPr/>
            </a:pPr>
            <a:r>
              <a:rPr lang="nl-NL" sz="2400" dirty="0"/>
              <a:t>Daarnaast zijn er vele vrijwilligers actief voor en tijdens de week in Frankrijk.</a:t>
            </a:r>
          </a:p>
          <a:p>
            <a:pPr>
              <a:buClr>
                <a:schemeClr val="accent3"/>
              </a:buClr>
              <a:defRPr/>
            </a:pPr>
            <a:r>
              <a:rPr lang="nl-NL" sz="2400" dirty="0"/>
              <a:t>Er zijn 25 tot 30 BIG Challenge-teams per jaar. </a:t>
            </a:r>
          </a:p>
          <a:p>
            <a:pPr>
              <a:buClr>
                <a:schemeClr val="accent3"/>
              </a:buClr>
              <a:defRPr/>
            </a:pPr>
            <a:r>
              <a:rPr lang="nl-NL" sz="2400" dirty="0"/>
              <a:t>Tientallen doen individueel mee met </a:t>
            </a:r>
            <a:r>
              <a:rPr lang="nl-NL" sz="2400" dirty="0" err="1"/>
              <a:t>Alpe</a:t>
            </a:r>
            <a:r>
              <a:rPr lang="nl-NL" sz="2400" dirty="0"/>
              <a:t> </a:t>
            </a:r>
            <a:r>
              <a:rPr lang="nl-NL" sz="2400" dirty="0" err="1"/>
              <a:t>d’HuZus</a:t>
            </a:r>
            <a:r>
              <a:rPr lang="nl-NL" sz="2400" dirty="0"/>
              <a:t> op woensdag (1 x de berg op)</a:t>
            </a:r>
          </a:p>
          <a:p>
            <a:pPr>
              <a:buClr>
                <a:schemeClr val="accent3"/>
              </a:buClr>
              <a:defRPr/>
            </a:pPr>
            <a:r>
              <a:rPr lang="nl-NL" sz="2400" dirty="0"/>
              <a:t>BIG Challenge heeft eigen activiteiten tijdens de koersweek en biedt op alle manieren ondersteuning</a:t>
            </a:r>
          </a:p>
        </p:txBody>
      </p:sp>
    </p:spTree>
    <p:extLst>
      <p:ext uri="{BB962C8B-B14F-4D97-AF65-F5344CB8AC3E}">
        <p14:creationId xmlns:p14="http://schemas.microsoft.com/office/powerpoint/2010/main" val="2247345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503840" y="199804"/>
            <a:ext cx="8229600" cy="1143000"/>
          </a:xfrm>
        </p:spPr>
        <p:txBody>
          <a:bodyPr>
            <a:normAutofit fontScale="90000"/>
          </a:bodyPr>
          <a:lstStyle/>
          <a:p>
            <a:pPr eaLnBrk="1" hangingPunct="1"/>
            <a:r>
              <a:rPr lang="nl-NL" altLang="nl-NL" sz="4400" dirty="0"/>
              <a:t>BIG Challenge regelt veel voor jullie!</a:t>
            </a:r>
            <a:endParaRPr lang="nl-NL" altLang="nl-NL" dirty="0"/>
          </a:p>
        </p:txBody>
      </p:sp>
      <p:sp>
        <p:nvSpPr>
          <p:cNvPr id="27651" name="Tijdelijke aanduiding voor inhoud 2"/>
          <p:cNvSpPr>
            <a:spLocks noGrp="1"/>
          </p:cNvSpPr>
          <p:nvPr>
            <p:ph idx="1"/>
          </p:nvPr>
        </p:nvSpPr>
        <p:spPr>
          <a:xfrm>
            <a:off x="469010" y="1166018"/>
            <a:ext cx="8640960" cy="4525963"/>
          </a:xfrm>
        </p:spPr>
        <p:txBody>
          <a:bodyPr/>
          <a:lstStyle/>
          <a:p>
            <a:pPr eaLnBrk="1" hangingPunct="1">
              <a:lnSpc>
                <a:spcPct val="90000"/>
              </a:lnSpc>
            </a:pPr>
            <a:r>
              <a:rPr lang="nl-NL" altLang="nl-NL" dirty="0"/>
              <a:t>Trainingstochten voor wielrennen en lopen</a:t>
            </a:r>
          </a:p>
          <a:p>
            <a:pPr eaLnBrk="1" hangingPunct="1">
              <a:lnSpc>
                <a:spcPct val="90000"/>
              </a:lnSpc>
            </a:pPr>
            <a:r>
              <a:rPr lang="nl-NL" altLang="nl-NL" dirty="0"/>
              <a:t>Merchandise (coole shirts) om te verkopen</a:t>
            </a:r>
          </a:p>
          <a:p>
            <a:pPr eaLnBrk="1" hangingPunct="1">
              <a:lnSpc>
                <a:spcPct val="90000"/>
              </a:lnSpc>
            </a:pPr>
            <a:r>
              <a:rPr lang="nl-NL" altLang="nl-NL" dirty="0"/>
              <a:t>PR-ondersteuning bij activiteiten die jullie organiseren</a:t>
            </a:r>
          </a:p>
          <a:p>
            <a:pPr eaLnBrk="1" hangingPunct="1">
              <a:lnSpc>
                <a:spcPct val="90000"/>
              </a:lnSpc>
            </a:pPr>
            <a:r>
              <a:rPr lang="nl-NL" altLang="nl-NL" dirty="0"/>
              <a:t>Netwerk van sponsoren om te benaderen</a:t>
            </a:r>
          </a:p>
          <a:p>
            <a:pPr eaLnBrk="1" hangingPunct="1">
              <a:lnSpc>
                <a:spcPct val="90000"/>
              </a:lnSpc>
            </a:pPr>
            <a:r>
              <a:rPr lang="nl-NL" altLang="nl-NL" dirty="0"/>
              <a:t>Appartementen kun je zelf boeken</a:t>
            </a:r>
          </a:p>
          <a:p>
            <a:pPr eaLnBrk="1" hangingPunct="1">
              <a:lnSpc>
                <a:spcPct val="90000"/>
              </a:lnSpc>
            </a:pPr>
            <a:r>
              <a:rPr lang="nl-NL" altLang="nl-NL" dirty="0"/>
              <a:t>Bijkomen en verzorging in het oppeppunt </a:t>
            </a:r>
          </a:p>
          <a:p>
            <a:pPr eaLnBrk="1" hangingPunct="1">
              <a:lnSpc>
                <a:spcPct val="90000"/>
              </a:lnSpc>
            </a:pPr>
            <a:endParaRPr lang="nl-NL" altLang="nl-NL" dirty="0"/>
          </a:p>
          <a:p>
            <a:pPr eaLnBrk="1" hangingPunct="1">
              <a:lnSpc>
                <a:spcPct val="90000"/>
              </a:lnSpc>
            </a:pPr>
            <a:endParaRPr lang="nl-NL" altLang="nl-NL" dirty="0"/>
          </a:p>
          <a:p>
            <a:pPr eaLnBrk="1" hangingPunct="1">
              <a:lnSpc>
                <a:spcPct val="90000"/>
              </a:lnSpc>
            </a:pPr>
            <a:endParaRPr lang="nl-NL" altLang="nl-NL" dirty="0"/>
          </a:p>
          <a:p>
            <a:pPr eaLnBrk="1" hangingPunct="1">
              <a:lnSpc>
                <a:spcPct val="90000"/>
              </a:lnSpc>
              <a:buFont typeface="Arial" charset="0"/>
              <a:buNone/>
            </a:pPr>
            <a:endParaRPr lang="nl-NL" altLang="nl-NL" dirty="0"/>
          </a:p>
          <a:p>
            <a:pPr eaLnBrk="1" hangingPunct="1">
              <a:lnSpc>
                <a:spcPct val="90000"/>
              </a:lnSpc>
              <a:buFont typeface="Arial" charset="0"/>
              <a:buNone/>
            </a:pPr>
            <a:endParaRPr lang="nl-NL" altLang="nl-NL" dirty="0"/>
          </a:p>
          <a:p>
            <a:pPr eaLnBrk="1" hangingPunct="1">
              <a:lnSpc>
                <a:spcPct val="90000"/>
              </a:lnSpc>
              <a:buFont typeface="Arial" charset="0"/>
              <a:buNone/>
            </a:pPr>
            <a:endParaRPr lang="en-US" altLang="nl-NL" dirty="0"/>
          </a:p>
          <a:p>
            <a:pPr eaLnBrk="1" hangingPunct="1">
              <a:lnSpc>
                <a:spcPct val="90000"/>
              </a:lnSpc>
            </a:pPr>
            <a:endParaRPr lang="nl-NL" altLang="nl-NL" dirty="0"/>
          </a:p>
        </p:txBody>
      </p:sp>
      <p:pic>
        <p:nvPicPr>
          <p:cNvPr id="3" name="Afbeelding 2">
            <a:extLst>
              <a:ext uri="{FF2B5EF4-FFF2-40B4-BE49-F238E27FC236}">
                <a16:creationId xmlns:a16="http://schemas.microsoft.com/office/drawing/2014/main" id="{D50559C1-DB54-7B72-E65F-D56105B495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488" y="4041595"/>
            <a:ext cx="3093722" cy="2045100"/>
          </a:xfrm>
          <a:prstGeom prst="rect">
            <a:avLst/>
          </a:prstGeom>
        </p:spPr>
      </p:pic>
      <p:pic>
        <p:nvPicPr>
          <p:cNvPr id="5" name="Afbeelding 4">
            <a:extLst>
              <a:ext uri="{FF2B5EF4-FFF2-40B4-BE49-F238E27FC236}">
                <a16:creationId xmlns:a16="http://schemas.microsoft.com/office/drawing/2014/main" id="{6F0761D7-A376-2A16-7A7A-EEB37A1DCD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2592" y="4041595"/>
            <a:ext cx="3200399" cy="2118616"/>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en-US" altLang="nl-NL" dirty="0" err="1"/>
              <a:t>Deelname</a:t>
            </a:r>
            <a:r>
              <a:rPr lang="en-US" altLang="nl-NL" dirty="0"/>
              <a:t> </a:t>
            </a:r>
            <a:r>
              <a:rPr lang="en-US" altLang="nl-NL" dirty="0" err="1"/>
              <a:t>betekent</a:t>
            </a:r>
            <a:r>
              <a:rPr lang="en-US" altLang="nl-NL" dirty="0"/>
              <a:t>:</a:t>
            </a:r>
            <a:endParaRPr lang="nl-NL" altLang="nl-NL" dirty="0"/>
          </a:p>
        </p:txBody>
      </p:sp>
      <p:sp>
        <p:nvSpPr>
          <p:cNvPr id="27651" name="Tijdelijke aanduiding voor inhoud 2"/>
          <p:cNvSpPr>
            <a:spLocks noGrp="1"/>
          </p:cNvSpPr>
          <p:nvPr>
            <p:ph idx="1"/>
          </p:nvPr>
        </p:nvSpPr>
        <p:spPr>
          <a:xfrm>
            <a:off x="485667" y="1417638"/>
            <a:ext cx="8229600" cy="4525963"/>
          </a:xfrm>
        </p:spPr>
        <p:txBody>
          <a:bodyPr/>
          <a:lstStyle/>
          <a:p>
            <a:pPr eaLnBrk="1" hangingPunct="1">
              <a:lnSpc>
                <a:spcPct val="90000"/>
              </a:lnSpc>
              <a:buClr>
                <a:srgbClr val="92D050"/>
              </a:buClr>
            </a:pPr>
            <a:r>
              <a:rPr lang="nl-NL" altLang="nl-NL" dirty="0"/>
              <a:t>Akkoord met doelstellingen BIG Challenge</a:t>
            </a:r>
          </a:p>
          <a:p>
            <a:pPr lvl="1" eaLnBrk="1" hangingPunct="1">
              <a:lnSpc>
                <a:spcPct val="90000"/>
              </a:lnSpc>
              <a:buClr>
                <a:srgbClr val="92D050"/>
              </a:buClr>
              <a:buFont typeface="Courier New" pitchFamily="49" charset="0"/>
              <a:buChar char="o"/>
            </a:pPr>
            <a:r>
              <a:rPr lang="nl-NL" altLang="nl-NL" sz="2800" dirty="0"/>
              <a:t>€ 40.000 per team inzamelen voor </a:t>
            </a:r>
            <a:r>
              <a:rPr lang="nl-NL" altLang="nl-NL" sz="2800" dirty="0" err="1"/>
              <a:t>Alpe</a:t>
            </a:r>
            <a:r>
              <a:rPr lang="nl-NL" altLang="nl-NL" sz="2800" dirty="0"/>
              <a:t> </a:t>
            </a:r>
            <a:r>
              <a:rPr lang="nl-NL" altLang="nl-NL" sz="2800" dirty="0" err="1"/>
              <a:t>d’HuZes</a:t>
            </a:r>
            <a:br>
              <a:rPr lang="nl-NL" altLang="nl-NL" sz="2800" dirty="0"/>
            </a:br>
            <a:r>
              <a:rPr lang="nl-NL" altLang="nl-NL" sz="2800" dirty="0"/>
              <a:t>(bij 8 teamleden)</a:t>
            </a:r>
          </a:p>
          <a:p>
            <a:pPr lvl="1" eaLnBrk="1" hangingPunct="1">
              <a:lnSpc>
                <a:spcPct val="90000"/>
              </a:lnSpc>
              <a:buClr>
                <a:srgbClr val="92D050"/>
              </a:buClr>
              <a:buFont typeface="Courier New" pitchFamily="49" charset="0"/>
              <a:buChar char="o"/>
            </a:pPr>
            <a:r>
              <a:rPr lang="nl-NL" altLang="nl-NL" sz="2800" dirty="0"/>
              <a:t>€ 5.000 per deelnemer</a:t>
            </a:r>
          </a:p>
          <a:p>
            <a:pPr lvl="1" eaLnBrk="1" hangingPunct="1">
              <a:lnSpc>
                <a:spcPct val="90000"/>
              </a:lnSpc>
              <a:buClr>
                <a:srgbClr val="92D050"/>
              </a:buClr>
              <a:buFont typeface="Courier New" pitchFamily="49" charset="0"/>
              <a:buChar char="o"/>
            </a:pPr>
            <a:r>
              <a:rPr lang="nl-NL" altLang="nl-NL" sz="2800" dirty="0"/>
              <a:t>actief bijdragen aan promotie en trots </a:t>
            </a:r>
            <a:r>
              <a:rPr lang="nl-NL" altLang="nl-NL" sz="2800" dirty="0" err="1"/>
              <a:t>agri</a:t>
            </a:r>
            <a:r>
              <a:rPr lang="nl-NL" altLang="nl-NL" sz="2800" dirty="0"/>
              <a:t>- en foodsector</a:t>
            </a:r>
          </a:p>
          <a:p>
            <a:pPr eaLnBrk="1" hangingPunct="1">
              <a:lnSpc>
                <a:spcPct val="90000"/>
              </a:lnSpc>
              <a:buClr>
                <a:srgbClr val="92D050"/>
              </a:buClr>
            </a:pPr>
            <a:r>
              <a:rPr lang="nl-NL" altLang="nl-NL" dirty="0"/>
              <a:t>Bedrijventeams: bijdrage werkkapitaal € 2.500</a:t>
            </a:r>
          </a:p>
          <a:p>
            <a:pPr eaLnBrk="1" hangingPunct="1">
              <a:lnSpc>
                <a:spcPct val="90000"/>
              </a:lnSpc>
              <a:buClr>
                <a:srgbClr val="92D050"/>
              </a:buClr>
            </a:pPr>
            <a:r>
              <a:rPr lang="nl-NL" altLang="nl-NL" dirty="0"/>
              <a:t>Afspraken rondom sponsoring respecteren</a:t>
            </a:r>
          </a:p>
          <a:p>
            <a:pPr eaLnBrk="1" hangingPunct="1">
              <a:lnSpc>
                <a:spcPct val="90000"/>
              </a:lnSpc>
              <a:buClr>
                <a:srgbClr val="92D050"/>
              </a:buClr>
            </a:pPr>
            <a:r>
              <a:rPr lang="nl-NL" altLang="nl-NL" dirty="0"/>
              <a:t>Vrijwillig maar niet vrijblijvend, commitment</a:t>
            </a:r>
          </a:p>
          <a:p>
            <a:pPr eaLnBrk="1" hangingPunct="1">
              <a:lnSpc>
                <a:spcPct val="90000"/>
              </a:lnSpc>
            </a:pPr>
            <a:endParaRPr lang="nl-NL" altLang="nl-NL" dirty="0"/>
          </a:p>
          <a:p>
            <a:pPr eaLnBrk="1" hangingPunct="1">
              <a:lnSpc>
                <a:spcPct val="90000"/>
              </a:lnSpc>
              <a:buFont typeface="Arial" charset="0"/>
              <a:buNone/>
            </a:pPr>
            <a:endParaRPr lang="nl-NL" altLang="nl-NL" dirty="0"/>
          </a:p>
          <a:p>
            <a:pPr eaLnBrk="1" hangingPunct="1">
              <a:lnSpc>
                <a:spcPct val="90000"/>
              </a:lnSpc>
              <a:buFont typeface="Arial" charset="0"/>
              <a:buNone/>
            </a:pPr>
            <a:endParaRPr lang="nl-NL" altLang="nl-NL" dirty="0"/>
          </a:p>
          <a:p>
            <a:pPr eaLnBrk="1" hangingPunct="1">
              <a:lnSpc>
                <a:spcPct val="90000"/>
              </a:lnSpc>
              <a:buFont typeface="Arial" charset="0"/>
              <a:buNone/>
            </a:pPr>
            <a:endParaRPr lang="en-US" altLang="nl-NL" dirty="0"/>
          </a:p>
          <a:p>
            <a:pPr eaLnBrk="1" hangingPunct="1">
              <a:lnSpc>
                <a:spcPct val="90000"/>
              </a:lnSpc>
            </a:pPr>
            <a:endParaRPr lang="nl-NL" altLang="nl-NL" dirty="0"/>
          </a:p>
        </p:txBody>
      </p:sp>
    </p:spTree>
    <p:extLst>
      <p:ext uri="{BB962C8B-B14F-4D97-AF65-F5344CB8AC3E}">
        <p14:creationId xmlns:p14="http://schemas.microsoft.com/office/powerpoint/2010/main" val="50202954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eaLnBrk="1" hangingPunct="1"/>
            <a:r>
              <a:rPr lang="nl-NL" altLang="nl-NL" dirty="0"/>
              <a:t>Waarom € 5.000 sponsorgeld?</a:t>
            </a:r>
          </a:p>
        </p:txBody>
      </p:sp>
      <p:sp>
        <p:nvSpPr>
          <p:cNvPr id="28675" name="Tijdelijke aanduiding voor inhoud 2"/>
          <p:cNvSpPr>
            <a:spLocks noGrp="1"/>
          </p:cNvSpPr>
          <p:nvPr>
            <p:ph idx="1"/>
          </p:nvPr>
        </p:nvSpPr>
        <p:spPr>
          <a:xfrm>
            <a:off x="228600" y="1434614"/>
            <a:ext cx="8686800" cy="4658682"/>
          </a:xfrm>
          <a:solidFill>
            <a:schemeClr val="bg1">
              <a:alpha val="0"/>
            </a:schemeClr>
          </a:solidFill>
        </p:spPr>
        <p:txBody>
          <a:bodyPr>
            <a:normAutofit/>
          </a:bodyPr>
          <a:lstStyle/>
          <a:p>
            <a:pPr eaLnBrk="1" hangingPunct="1">
              <a:lnSpc>
                <a:spcPct val="90000"/>
              </a:lnSpc>
              <a:buClr>
                <a:srgbClr val="92D050"/>
              </a:buClr>
            </a:pPr>
            <a:r>
              <a:rPr lang="nl-NL" altLang="nl-NL" dirty="0" err="1"/>
              <a:t>Alpe</a:t>
            </a:r>
            <a:r>
              <a:rPr lang="nl-NL" altLang="nl-NL" dirty="0"/>
              <a:t> </a:t>
            </a:r>
            <a:r>
              <a:rPr lang="nl-NL" altLang="nl-NL" dirty="0" err="1"/>
              <a:t>d’HuZes</a:t>
            </a:r>
            <a:r>
              <a:rPr lang="nl-NL" altLang="nl-NL" dirty="0"/>
              <a:t> verwacht € 2.500 sponsorgeld. BIG Challenge rekent op € 5.000 per persoon. Dat is mogelijk vanwege:</a:t>
            </a:r>
          </a:p>
          <a:p>
            <a:pPr lvl="1" eaLnBrk="1" hangingPunct="1">
              <a:lnSpc>
                <a:spcPct val="90000"/>
              </a:lnSpc>
              <a:buClr>
                <a:srgbClr val="92D050"/>
              </a:buClr>
            </a:pPr>
            <a:r>
              <a:rPr lang="nl-NL" altLang="nl-NL" sz="2800" dirty="0"/>
              <a:t>groot netwerk van bedrijven in de periferie die grote bijdragen leveren (tot meer dan € 1.000 per jaar)</a:t>
            </a:r>
          </a:p>
          <a:p>
            <a:pPr lvl="1" eaLnBrk="1" hangingPunct="1">
              <a:lnSpc>
                <a:spcPct val="90000"/>
              </a:lnSpc>
              <a:buClr>
                <a:srgbClr val="92D050"/>
              </a:buClr>
            </a:pPr>
            <a:r>
              <a:rPr lang="nl-NL" altLang="nl-NL" sz="2800" dirty="0"/>
              <a:t>opbrengst verkoop van ‘coole’ T-shirts</a:t>
            </a:r>
          </a:p>
          <a:p>
            <a:pPr lvl="1" eaLnBrk="1" hangingPunct="1">
              <a:lnSpc>
                <a:spcPct val="90000"/>
              </a:lnSpc>
              <a:buClr>
                <a:srgbClr val="92D050"/>
              </a:buClr>
            </a:pPr>
            <a:r>
              <a:rPr lang="nl-NL" altLang="nl-NL" sz="2800" dirty="0"/>
              <a:t>ondersteuning bij sponsoracties (posters, flyers, zeildoeken, </a:t>
            </a:r>
            <a:r>
              <a:rPr lang="nl-NL" altLang="nl-NL" sz="2800" dirty="0" err="1"/>
              <a:t>t-shirts</a:t>
            </a:r>
            <a:r>
              <a:rPr lang="nl-NL" altLang="nl-NL" sz="2800" dirty="0"/>
              <a:t>, opblaasdieren)</a:t>
            </a:r>
          </a:p>
          <a:p>
            <a:pPr lvl="1" eaLnBrk="1" hangingPunct="1">
              <a:lnSpc>
                <a:spcPct val="90000"/>
              </a:lnSpc>
              <a:buClr>
                <a:srgbClr val="92D050"/>
              </a:buClr>
            </a:pPr>
            <a:r>
              <a:rPr lang="nl-NL" altLang="nl-NL" sz="2800" dirty="0"/>
              <a:t>leren van successen van anderen tijdens themabijeenkomsten en trainingen.</a:t>
            </a:r>
          </a:p>
          <a:p>
            <a:pPr marL="457200" lvl="1" indent="0" eaLnBrk="1" hangingPunct="1">
              <a:lnSpc>
                <a:spcPct val="90000"/>
              </a:lnSpc>
              <a:buClr>
                <a:srgbClr val="92D050"/>
              </a:buClr>
              <a:buNone/>
            </a:pPr>
            <a:endParaRPr lang="nl-NL" altLang="nl-NL" sz="2400" dirty="0"/>
          </a:p>
          <a:p>
            <a:pPr lvl="1" eaLnBrk="1" hangingPunct="1">
              <a:lnSpc>
                <a:spcPct val="80000"/>
              </a:lnSpc>
              <a:buFont typeface="Arial" charset="0"/>
              <a:buNone/>
            </a:pPr>
            <a:endParaRPr lang="nl-NL" altLang="nl-NL" dirty="0"/>
          </a:p>
          <a:p>
            <a:pPr lvl="1" eaLnBrk="1" hangingPunct="1">
              <a:lnSpc>
                <a:spcPct val="80000"/>
              </a:lnSpc>
            </a:pPr>
            <a:endParaRPr lang="nl-NL" altLang="nl-NL" dirty="0"/>
          </a:p>
          <a:p>
            <a:pPr eaLnBrk="1" hangingPunct="1">
              <a:lnSpc>
                <a:spcPct val="80000"/>
              </a:lnSpc>
            </a:pPr>
            <a:endParaRPr lang="nl-NL" altLang="nl-NL" sz="2600" dirty="0"/>
          </a:p>
        </p:txBody>
      </p:sp>
    </p:spTree>
  </p:cSld>
  <p:clrMapOvr>
    <a:masterClrMapping/>
  </p:clrMapOvr>
  <p:transition spd="slow"/>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Diavoorstelling (4:3)</PresentationFormat>
  <Paragraphs>100</Paragraphs>
  <Slides>15</Slides>
  <Notes>2</Notes>
  <HiddenSlides>0</HiddenSlides>
  <MMClips>0</MMClips>
  <ScaleCrop>false</ScaleCrop>
  <HeadingPairs>
    <vt:vector size="4" baseType="variant">
      <vt:variant>
        <vt:lpstr>Thema</vt:lpstr>
      </vt:variant>
      <vt:variant>
        <vt:i4>2</vt:i4>
      </vt:variant>
      <vt:variant>
        <vt:lpstr>Diatitels</vt:lpstr>
      </vt:variant>
      <vt:variant>
        <vt:i4>15</vt:i4>
      </vt:variant>
    </vt:vector>
  </HeadingPairs>
  <TitlesOfParts>
    <vt:vector size="17" baseType="lpstr">
      <vt:lpstr>Kantoorthema</vt:lpstr>
      <vt:lpstr>1_Kantoorthema</vt:lpstr>
      <vt:lpstr>PowerPoint-presentatie</vt:lpstr>
      <vt:lpstr>Alpe d’HuZes</vt:lpstr>
      <vt:lpstr>PowerPoint-presentatie</vt:lpstr>
      <vt:lpstr>Herman Houweling  had een droom </vt:lpstr>
      <vt:lpstr>Doelstellingen BIG Challenge</vt:lpstr>
      <vt:lpstr>BIG Challenge in een notendop</vt:lpstr>
      <vt:lpstr>BIG Challenge regelt veel voor jullie!</vt:lpstr>
      <vt:lpstr>Deelname betekent:</vt:lpstr>
      <vt:lpstr>Waarom € 5.000 sponsorgeld?</vt:lpstr>
      <vt:lpstr>Voorwaarden voor bedrijventeam</vt:lpstr>
      <vt:lpstr>PowerPoint-presentatie</vt:lpstr>
      <vt:lpstr>Belangrijke data</vt:lpstr>
      <vt:lpstr>Informatie </vt:lpstr>
      <vt:lpstr>BIG Challenge zijn we samen</vt:lpstr>
      <vt:lpstr>Doe jij mee met BIG Challenge 2023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Ernie Maas</dc:creator>
  <cp:lastModifiedBy>Twan Jacobs</cp:lastModifiedBy>
  <cp:revision>217</cp:revision>
  <dcterms:created xsi:type="dcterms:W3CDTF">2012-02-24T07:29:30Z</dcterms:created>
  <dcterms:modified xsi:type="dcterms:W3CDTF">2023-04-07T12:23:45Z</dcterms:modified>
</cp:coreProperties>
</file>